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1"/>
  </p:notesMasterIdLst>
  <p:sldIdLst>
    <p:sldId id="256" r:id="rId2"/>
    <p:sldId id="269" r:id="rId3"/>
    <p:sldId id="257" r:id="rId4"/>
    <p:sldId id="259" r:id="rId5"/>
    <p:sldId id="260" r:id="rId6"/>
    <p:sldId id="261" r:id="rId7"/>
    <p:sldId id="317" r:id="rId8"/>
    <p:sldId id="262" r:id="rId9"/>
    <p:sldId id="266" r:id="rId10"/>
    <p:sldId id="267" r:id="rId11"/>
    <p:sldId id="268" r:id="rId12"/>
    <p:sldId id="270" r:id="rId13"/>
    <p:sldId id="271" r:id="rId14"/>
    <p:sldId id="272" r:id="rId15"/>
    <p:sldId id="275" r:id="rId16"/>
    <p:sldId id="309" r:id="rId17"/>
    <p:sldId id="276" r:id="rId18"/>
    <p:sldId id="273" r:id="rId19"/>
    <p:sldId id="303" r:id="rId20"/>
    <p:sldId id="274" r:id="rId21"/>
    <p:sldId id="304" r:id="rId22"/>
    <p:sldId id="310" r:id="rId23"/>
    <p:sldId id="308" r:id="rId24"/>
    <p:sldId id="288" r:id="rId25"/>
    <p:sldId id="289" r:id="rId26"/>
    <p:sldId id="290" r:id="rId27"/>
    <p:sldId id="292" r:id="rId28"/>
    <p:sldId id="291" r:id="rId29"/>
    <p:sldId id="293" r:id="rId30"/>
    <p:sldId id="287" r:id="rId31"/>
    <p:sldId id="294" r:id="rId32"/>
    <p:sldId id="295" r:id="rId33"/>
    <p:sldId id="296" r:id="rId34"/>
    <p:sldId id="297" r:id="rId35"/>
    <p:sldId id="306" r:id="rId36"/>
    <p:sldId id="298" r:id="rId37"/>
    <p:sldId id="299" r:id="rId38"/>
    <p:sldId id="300" r:id="rId39"/>
    <p:sldId id="301" r:id="rId40"/>
    <p:sldId id="307" r:id="rId41"/>
    <p:sldId id="311" r:id="rId42"/>
    <p:sldId id="313" r:id="rId43"/>
    <p:sldId id="318" r:id="rId44"/>
    <p:sldId id="277" r:id="rId45"/>
    <p:sldId id="278" r:id="rId46"/>
    <p:sldId id="305" r:id="rId47"/>
    <p:sldId id="279" r:id="rId48"/>
    <p:sldId id="263" r:id="rId49"/>
    <p:sldId id="280" r:id="rId50"/>
    <p:sldId id="281" r:id="rId51"/>
    <p:sldId id="282" r:id="rId52"/>
    <p:sldId id="283" r:id="rId53"/>
    <p:sldId id="284" r:id="rId54"/>
    <p:sldId id="314" r:id="rId55"/>
    <p:sldId id="315" r:id="rId56"/>
    <p:sldId id="316" r:id="rId57"/>
    <p:sldId id="285" r:id="rId58"/>
    <p:sldId id="286" r:id="rId59"/>
    <p:sldId id="30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1"/>
    <p:restoredTop sz="85915"/>
  </p:normalViewPr>
  <p:slideViewPr>
    <p:cSldViewPr snapToGrid="0">
      <p:cViewPr varScale="1">
        <p:scale>
          <a:sx n="94" d="100"/>
          <a:sy n="94" d="100"/>
        </p:scale>
        <p:origin x="2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6E135-4E7B-9242-BA22-1BF31A91D75F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9EBB-B832-AC4F-9AD5-C8369CB6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7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independenc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Normal_distribution" TargetMode="External"/><Relationship Id="rId4" Type="http://schemas.openxmlformats.org/officeDocument/2006/relationships/hyperlink" Target="https://en.wikipedia.org/wiki/Normalization_(statistics)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com/probability-and-statistics/regression-analysis/find-a-linear-regression-equation/#linregCoefficien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tatisticshowto.com/probability-and-statistics/statistics-definitions/what-is-a-regression-equation/" TargetMode="External"/><Relationship Id="rId4" Type="http://schemas.openxmlformats.org/officeDocument/2006/relationships/hyperlink" Target="https://calculushowto.com/what-is-a-slope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CLT = 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tatistical independence"/>
              </a:rPr>
              <a:t>independent random variables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added, their 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ormalization (statistics)"/>
              </a:rPr>
              <a:t>normalized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tends toward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Normal distribution"/>
              </a:rPr>
              <a:t>normal distribution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 if the original variables themselves are not normally distributed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sharp or broad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44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 - means after taking into account the relevant evidence related to a particular thing being examined.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81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 - a numerical or constant quantity placed before and multiplying the variable in an algebraic expression (e.g.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4x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 - A beta weight is a standardized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regression coefficient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slope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line in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regression equation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epsilon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6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 is just the error of our result. It is the difference between the observed and the expected value of our quantity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9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Generalization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your model's ability to adapt properly to new, previously unseen data, drawn from the same distribution as the one used to create the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50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Bayesian statistics, the posterior probability of a random event or an uncertain proposition is the conditional probability that is assigned after the relevant evidence or background is taken into account.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9EBB-B832-AC4F-9AD5-C8369CB63E7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67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96458" y="204468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208866" y="1401546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9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458" y="204468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866" y="1401546"/>
            <a:ext cx="82296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 descr="BOTNA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72"/>
          <a:stretch/>
        </p:blipFill>
        <p:spPr>
          <a:xfrm>
            <a:off x="7986028" y="6406570"/>
            <a:ext cx="904876" cy="288538"/>
          </a:xfrm>
          <a:prstGeom prst="rect">
            <a:avLst/>
          </a:prstGeom>
        </p:spPr>
      </p:pic>
      <p:pic>
        <p:nvPicPr>
          <p:cNvPr id="12" name="Picture 11" descr="NDORM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315"/>
          <a:stretch/>
        </p:blipFill>
        <p:spPr>
          <a:xfrm>
            <a:off x="6660232" y="194485"/>
            <a:ext cx="2357828" cy="587069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922484"/>
            <a:ext cx="9144000" cy="0"/>
          </a:xfrm>
          <a:prstGeom prst="line">
            <a:avLst/>
          </a:prstGeom>
          <a:ln w="1905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6275534"/>
            <a:ext cx="9144000" cy="0"/>
          </a:xfrm>
          <a:prstGeom prst="line">
            <a:avLst/>
          </a:prstGeom>
          <a:ln w="1905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34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000" b="0" i="0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istical_independence" TargetMode="External"/><Relationship Id="rId2" Type="http://schemas.openxmlformats.org/officeDocument/2006/relationships/hyperlink" Target="https://en.wikipedia.org/wiki/Discrete_probability_distribu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A9543-B01D-DF43-9E04-48446ED2B43F}"/>
              </a:ext>
            </a:extLst>
          </p:cNvPr>
          <p:cNvSpPr txBox="1"/>
          <p:nvPr/>
        </p:nvSpPr>
        <p:spPr>
          <a:xfrm>
            <a:off x="1508871" y="2114056"/>
            <a:ext cx="61262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Understanding how to </a:t>
            </a:r>
            <a:r>
              <a:rPr lang="en-US" sz="3200" dirty="0" err="1"/>
              <a:t>analyse</a:t>
            </a:r>
            <a:r>
              <a:rPr lang="en-US" sz="3200" dirty="0"/>
              <a:t> bulk transcriptomic data using DESEq2</a:t>
            </a:r>
          </a:p>
          <a:p>
            <a:pPr algn="ctr"/>
            <a:r>
              <a:rPr lang="en-US" sz="2400" dirty="0"/>
              <a:t>Taken largely from </a:t>
            </a:r>
          </a:p>
          <a:p>
            <a:pPr algn="ctr"/>
            <a:r>
              <a:rPr lang="en-US" sz="2400" dirty="0"/>
              <a:t>Modern statistics for modern biology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FE289-3F47-7B4D-882D-8339FAB7A6E2}"/>
              </a:ext>
            </a:extLst>
          </p:cNvPr>
          <p:cNvSpPr/>
          <p:nvPr/>
        </p:nvSpPr>
        <p:spPr>
          <a:xfrm>
            <a:off x="2286000" y="502723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www.huber.embl.de</a:t>
            </a:r>
            <a:r>
              <a:rPr lang="en-US" dirty="0"/>
              <a:t>/</a:t>
            </a:r>
            <a:r>
              <a:rPr lang="en-US" dirty="0" err="1"/>
              <a:t>msmb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81352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FD3D-EA3F-1A43-B278-9181E1B6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5F0B-CCEC-1C42-B17B-9AEFB184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Once you have a generative model and you have the parameters to define the probabilities we can start decision making.</a:t>
            </a:r>
          </a:p>
          <a:p>
            <a:r>
              <a:rPr lang="en-US" sz="2400" dirty="0"/>
              <a:t>Goodness of fit – to identify </a:t>
            </a:r>
            <a:r>
              <a:rPr lang="en-US" sz="2400" dirty="0" err="1"/>
              <a:t>dist</a:t>
            </a:r>
            <a:endParaRPr lang="en-US" sz="2400" dirty="0"/>
          </a:p>
          <a:p>
            <a:r>
              <a:rPr lang="en-US" sz="2400" dirty="0"/>
              <a:t>Statistical detective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581BD-F7A7-F14E-B94F-C4B56E56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26" y="2309953"/>
            <a:ext cx="2792140" cy="2385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BBCCE-7BF6-F24D-8A74-4A0F39272D86}"/>
              </a:ext>
            </a:extLst>
          </p:cNvPr>
          <p:cNvSpPr txBox="1"/>
          <p:nvPr/>
        </p:nvSpPr>
        <p:spPr>
          <a:xfrm>
            <a:off x="5633626" y="4717790"/>
            <a:ext cx="30936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start with data X and use this  to estimate the parameters of a distribution. These estimates are donated by Greek letters and a hat.</a:t>
            </a:r>
          </a:p>
        </p:txBody>
      </p:sp>
    </p:spTree>
    <p:extLst>
      <p:ext uri="{BB962C8B-B14F-4D97-AF65-F5344CB8AC3E}">
        <p14:creationId xmlns:p14="http://schemas.microsoft.com/office/powerpoint/2010/main" val="33115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A56-2802-3D43-8D8F-8BDFC1BC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FF33-F237-B042-9F25-37FBC65D1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08" y="4166384"/>
            <a:ext cx="8238892" cy="1858863"/>
          </a:xfrm>
        </p:spPr>
        <p:txBody>
          <a:bodyPr>
            <a:normAutofit/>
          </a:bodyPr>
          <a:lstStyle/>
          <a:p>
            <a:r>
              <a:rPr lang="en-US" sz="2400" dirty="0"/>
              <a:t>Red is theoretical distribution</a:t>
            </a:r>
          </a:p>
          <a:p>
            <a:r>
              <a:rPr lang="en-US" sz="2400" dirty="0"/>
              <a:t>Bottom of bar should align with horizontal</a:t>
            </a:r>
          </a:p>
          <a:p>
            <a:r>
              <a:rPr lang="en-US" sz="2400" dirty="0"/>
              <a:t>Assess goodness of fit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5430F-0B2F-7A44-90FC-660E3C79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26" y="2176142"/>
            <a:ext cx="3321637" cy="1874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7ADAC-EE1A-8146-A9D2-0A3DC5D0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40" y="2060435"/>
            <a:ext cx="3584108" cy="2105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F5DFC-F4F8-524F-9842-E274E9047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0" y="1258748"/>
            <a:ext cx="4848104" cy="10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3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BD31-02BE-EA45-8F61-C5AA78CE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AB8D-5622-2A4D-8798-74658E68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 method of statistical inference in which Bayes theorem is used to update the probability for a hypothesis as more evidence or information becomes available.</a:t>
            </a:r>
          </a:p>
          <a:p>
            <a:r>
              <a:rPr lang="en-US" sz="2400" dirty="0"/>
              <a:t>Practical approach where a </a:t>
            </a:r>
            <a:r>
              <a:rPr lang="en-US" sz="2400" b="1" dirty="0"/>
              <a:t>prior</a:t>
            </a:r>
            <a:r>
              <a:rPr lang="en-US" sz="2400" dirty="0"/>
              <a:t> and </a:t>
            </a:r>
            <a:r>
              <a:rPr lang="en-US" sz="2400" b="1" dirty="0"/>
              <a:t>posterior</a:t>
            </a:r>
            <a:r>
              <a:rPr lang="en-US" sz="2400" dirty="0"/>
              <a:t> distribution are used to model.</a:t>
            </a:r>
          </a:p>
          <a:p>
            <a:r>
              <a:rPr lang="en-US" sz="2400" dirty="0"/>
              <a:t>Prior – probability that would express ones belief before evidence is taken into account. This unknown would maybe be a parameter of the model or a latent variable rather than an observable variable.</a:t>
            </a:r>
          </a:p>
          <a:p>
            <a:r>
              <a:rPr lang="en-US" sz="2400" dirty="0"/>
              <a:t>Posterior – random variable conditional on the evidence obtained for an experiment after the relevant evidence is taken into account</a:t>
            </a:r>
          </a:p>
        </p:txBody>
      </p:sp>
    </p:spTree>
    <p:extLst>
      <p:ext uri="{BB962C8B-B14F-4D97-AF65-F5344CB8AC3E}">
        <p14:creationId xmlns:p14="http://schemas.microsoft.com/office/powerpoint/2010/main" val="422410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BD31-02BE-EA45-8F61-C5AA78CE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AB8D-5622-2A4D-8798-74658E68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use probability distributions to express our knowledge about the parameters, and then use data to </a:t>
            </a:r>
            <a:r>
              <a:rPr lang="en-US" sz="2400" b="1" dirty="0"/>
              <a:t>update</a:t>
            </a:r>
            <a:r>
              <a:rPr lang="en-US" sz="2400" dirty="0"/>
              <a:t> our knowledge.</a:t>
            </a:r>
          </a:p>
          <a:p>
            <a:r>
              <a:rPr lang="en-US" sz="2400" dirty="0"/>
              <a:t>For example, shifting the distributions and making them more narrow (more to come later).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160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04FB-9B88-5F48-8F81-8F7C6BE0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46593"/>
            <a:ext cx="5437168" cy="781708"/>
          </a:xfrm>
        </p:spPr>
        <p:txBody>
          <a:bodyPr/>
          <a:lstStyle/>
          <a:p>
            <a:r>
              <a:rPr lang="en-US" dirty="0"/>
              <a:t>High-throughput count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4986-6413-3C44-A17C-8E9C30EE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Challenges:</a:t>
            </a:r>
          </a:p>
          <a:p>
            <a:pPr lvl="1"/>
            <a:r>
              <a:rPr lang="en-US" sz="2000" dirty="0"/>
              <a:t>Large dynamic range - 0 to millions. (heteroscedasticity).</a:t>
            </a:r>
          </a:p>
          <a:p>
            <a:pPr lvl="1"/>
            <a:r>
              <a:rPr lang="en-US" sz="2000" dirty="0"/>
              <a:t>Non negative integers with uneven distributions – normal or log-normal distributions may not fit.</a:t>
            </a:r>
          </a:p>
          <a:p>
            <a:pPr lvl="1"/>
            <a:r>
              <a:rPr lang="en-US" sz="2000" dirty="0"/>
              <a:t>We need to understand the sampling biases and correct.</a:t>
            </a:r>
          </a:p>
          <a:p>
            <a:pPr lvl="1"/>
            <a:r>
              <a:rPr lang="en-US" sz="2000" dirty="0"/>
              <a:t>Small sample size makes estimation of dispersion difficult.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7B574-6D9A-3444-A6A7-35319CD6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3775035"/>
            <a:ext cx="3759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28990-90A7-D54E-8970-A37B4222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58168"/>
            <a:ext cx="5437168" cy="781708"/>
          </a:xfrm>
        </p:spPr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6779B-69EB-C14F-BA0F-80770FF32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Normalisation</a:t>
            </a:r>
            <a:r>
              <a:rPr lang="en-US" sz="2400" dirty="0"/>
              <a:t> can be misleading term</a:t>
            </a:r>
          </a:p>
          <a:p>
            <a:r>
              <a:rPr lang="en-US" sz="2400" dirty="0"/>
              <a:t>Nothing to do with normal distribution</a:t>
            </a:r>
          </a:p>
          <a:p>
            <a:r>
              <a:rPr lang="en-US" sz="2400" dirty="0"/>
              <a:t>The aim is to identify sources of bias and take them into account</a:t>
            </a:r>
          </a:p>
          <a:p>
            <a:r>
              <a:rPr lang="en-US" sz="2400" dirty="0"/>
              <a:t>For RNA-seq that’s usually library size (number of reads for each sample)</a:t>
            </a:r>
          </a:p>
        </p:txBody>
      </p:sp>
    </p:spTree>
    <p:extLst>
      <p:ext uri="{BB962C8B-B14F-4D97-AF65-F5344CB8AC3E}">
        <p14:creationId xmlns:p14="http://schemas.microsoft.com/office/powerpoint/2010/main" val="380651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unt normalization with DESeq2 | Introduction to DGE">
            <a:extLst>
              <a:ext uri="{FF2B5EF4-FFF2-40B4-BE49-F238E27FC236}">
                <a16:creationId xmlns:a16="http://schemas.microsoft.com/office/drawing/2014/main" id="{8279B720-8922-C846-8FEA-80769BD6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6" y="1695762"/>
            <a:ext cx="6565900" cy="34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18A11C-523E-F644-9BDC-62B67A8A5B5A}"/>
              </a:ext>
            </a:extLst>
          </p:cNvPr>
          <p:cNvSpPr txBox="1">
            <a:spLocks/>
          </p:cNvSpPr>
          <p:nvPr/>
        </p:nvSpPr>
        <p:spPr>
          <a:xfrm>
            <a:off x="196458" y="158168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Normalisation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6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F50B-9C90-9446-A65A-98071CE9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6" y="148783"/>
            <a:ext cx="5437168" cy="781708"/>
          </a:xfrm>
        </p:spPr>
        <p:txBody>
          <a:bodyPr/>
          <a:lstStyle/>
          <a:p>
            <a:r>
              <a:rPr lang="en-US" dirty="0" err="1"/>
              <a:t>Normalisation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99581-F188-8D4A-8535-1611C1DA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1401546"/>
            <a:ext cx="5289109" cy="4918231"/>
          </a:xfrm>
        </p:spPr>
        <p:txBody>
          <a:bodyPr>
            <a:noAutofit/>
          </a:bodyPr>
          <a:lstStyle/>
          <a:p>
            <a:r>
              <a:rPr lang="en-US" sz="2000" dirty="0"/>
              <a:t>Consider this:</a:t>
            </a:r>
          </a:p>
          <a:p>
            <a:pPr lvl="1"/>
            <a:r>
              <a:rPr lang="en-US" sz="2000" dirty="0"/>
              <a:t>If we estimate </a:t>
            </a:r>
            <a:r>
              <a:rPr lang="en-US" sz="2000" i="1" dirty="0"/>
              <a:t>s </a:t>
            </a:r>
            <a:r>
              <a:rPr lang="en-US" sz="2000" dirty="0"/>
              <a:t>for each of two samples by the sum of its counts then the slope of the blue line represents their ratio.</a:t>
            </a:r>
          </a:p>
          <a:p>
            <a:pPr lvl="1"/>
            <a:r>
              <a:rPr lang="en-US" sz="2000" dirty="0"/>
              <a:t>Gene C is downregulated in sample 2 while the other genes are upregulated </a:t>
            </a:r>
          </a:p>
          <a:p>
            <a:pPr lvl="1"/>
            <a:r>
              <a:rPr lang="en-US" sz="2000" dirty="0"/>
              <a:t>If we now estimate </a:t>
            </a:r>
            <a:r>
              <a:rPr lang="en-US" sz="2000" i="1" dirty="0"/>
              <a:t>s </a:t>
            </a:r>
            <a:r>
              <a:rPr lang="en-US" sz="2000" dirty="0"/>
              <a:t>such that the ratios correspond to the red line.</a:t>
            </a:r>
          </a:p>
          <a:p>
            <a:pPr lvl="1"/>
            <a:r>
              <a:rPr lang="en-US" sz="2000" dirty="0"/>
              <a:t>Only gene C is downregulated in sample 2</a:t>
            </a:r>
          </a:p>
          <a:p>
            <a:pPr lvl="1"/>
            <a:r>
              <a:rPr lang="en-US" sz="2000" dirty="0"/>
              <a:t>The slope of the red line is generated using robust regression – This is what DEseq2 does.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4F65-750B-DA44-9A64-ACBF5D7B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34" y="1151842"/>
            <a:ext cx="3530600" cy="3327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576AFE-CFAC-D040-AC23-C08515863B09}"/>
              </a:ext>
            </a:extLst>
          </p:cNvPr>
          <p:cNvSpPr/>
          <p:nvPr/>
        </p:nvSpPr>
        <p:spPr>
          <a:xfrm>
            <a:off x="5897463" y="4677443"/>
            <a:ext cx="28242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Size factor estimation. The points correspond to hypothetical genes whose counts in two samples are indicated by their </a:t>
            </a:r>
            <a:r>
              <a:rPr lang="en-GB" sz="1400" dirty="0">
                <a:latin typeface="MJXc-TeX-math-I"/>
              </a:rPr>
              <a:t>x</a:t>
            </a:r>
            <a:r>
              <a:rPr lang="en-GB" sz="1400" dirty="0"/>
              <a:t>x- and </a:t>
            </a:r>
            <a:r>
              <a:rPr lang="en-GB" sz="1400" dirty="0" err="1">
                <a:latin typeface="MJXc-TeX-math-I"/>
              </a:rPr>
              <a:t>y</a:t>
            </a:r>
            <a:r>
              <a:rPr lang="en-GB" sz="1400" dirty="0" err="1"/>
              <a:t>y</a:t>
            </a:r>
            <a:r>
              <a:rPr lang="en-GB" sz="1400" dirty="0"/>
              <a:t>-coordinates. The lines represent ways of estimating size factor.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9588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6FC-E58E-C141-88CE-8E337B95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46593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7D2C-2357-A148-85D5-DC50B7D8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Fragments are molecules being sequenced (equates to cDNA molecules).</a:t>
            </a:r>
          </a:p>
          <a:p>
            <a:r>
              <a:rPr lang="en-US" sz="2400" dirty="0"/>
              <a:t>A sequencing library of n</a:t>
            </a:r>
            <a:r>
              <a:rPr lang="en-US" sz="2400" baseline="-25000" dirty="0"/>
              <a:t>1</a:t>
            </a:r>
            <a:r>
              <a:rPr lang="en-US" sz="2400" dirty="0"/>
              <a:t> fragments corresponding to gene 1, n</a:t>
            </a:r>
            <a:r>
              <a:rPr lang="en-US" sz="2400" baseline="-25000" dirty="0"/>
              <a:t>2</a:t>
            </a:r>
            <a:r>
              <a:rPr lang="en-US" sz="2400" dirty="0"/>
              <a:t> corresponding to gene 2.</a:t>
            </a:r>
          </a:p>
          <a:p>
            <a:r>
              <a:rPr lang="en-US" sz="2400" dirty="0"/>
              <a:t>A total library size is n = n</a:t>
            </a:r>
            <a:r>
              <a:rPr lang="en-US" sz="2400" baseline="-25000" dirty="0"/>
              <a:t>1</a:t>
            </a:r>
            <a:r>
              <a:rPr lang="en-US" sz="2400" dirty="0"/>
              <a:t> + n</a:t>
            </a:r>
            <a:r>
              <a:rPr lang="en-US" sz="2400" baseline="-25000" dirty="0"/>
              <a:t>2</a:t>
            </a:r>
            <a:r>
              <a:rPr lang="en-US" sz="2400" dirty="0"/>
              <a:t> + ..</a:t>
            </a:r>
          </a:p>
          <a:p>
            <a:r>
              <a:rPr lang="en-US" sz="2400" dirty="0"/>
              <a:t>We submit the sample for sequencing and determine the identity of </a:t>
            </a:r>
            <a:r>
              <a:rPr lang="en-US" sz="2400" i="1" dirty="0"/>
              <a:t>r</a:t>
            </a:r>
            <a:r>
              <a:rPr lang="en-US" sz="2400" dirty="0"/>
              <a:t> randomly sampled fragments.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11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6FC-E58E-C141-88CE-8E337B95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46593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7D2C-2357-A148-85D5-DC50B7D8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number of genes is in the tens of thousands</a:t>
            </a:r>
          </a:p>
          <a:p>
            <a:r>
              <a:rPr lang="en-US" sz="2400" dirty="0"/>
              <a:t>The value of n (fragments) depends on the amount of cells that were used to prepare the lib, which could potentially be billions</a:t>
            </a:r>
          </a:p>
          <a:p>
            <a:r>
              <a:rPr lang="en-US" sz="2400" dirty="0"/>
              <a:t>The number of reads </a:t>
            </a:r>
            <a:r>
              <a:rPr lang="en-US" sz="2400" i="1" dirty="0"/>
              <a:t>r</a:t>
            </a:r>
            <a:r>
              <a:rPr lang="en-US" sz="2400" dirty="0"/>
              <a:t> is usually in the tens of millions</a:t>
            </a:r>
            <a:endParaRPr lang="en-US" sz="2400" i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956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4208-9837-4B49-907F-154AA7B3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4E32-73F0-0449-9D19-2802D579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type of statistical inference that draws conclusions from sample data by emphasizing the frequency or proportion of the data.</a:t>
            </a:r>
          </a:p>
        </p:txBody>
      </p:sp>
    </p:spTree>
    <p:extLst>
      <p:ext uri="{BB962C8B-B14F-4D97-AF65-F5344CB8AC3E}">
        <p14:creationId xmlns:p14="http://schemas.microsoft.com/office/powerpoint/2010/main" val="128799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D852-2571-1045-8B00-E43B0CB8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58168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54147-EFDC-4C46-9355-AAF68BA1C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A read is the sequence obtained from a fragment.</a:t>
                </a:r>
              </a:p>
              <a:p>
                <a:r>
                  <a:rPr lang="en-US" sz="2400" dirty="0"/>
                  <a:t>Probability that a given read maps to the </a:t>
                </a:r>
                <a:r>
                  <a:rPr lang="en-US" sz="2400" i="1" dirty="0" err="1"/>
                  <a:t>i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gene is:</a:t>
                </a:r>
              </a:p>
              <a:p>
                <a:pPr lvl="1"/>
                <a:r>
                  <a:rPr lang="en-US" sz="2400" dirty="0"/>
                  <a:t>p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/n</a:t>
                </a:r>
              </a:p>
              <a:p>
                <a:r>
                  <a:rPr lang="en-US" sz="2400" dirty="0"/>
                  <a:t>We can model the number of reads for gene </a:t>
                </a:r>
                <a:r>
                  <a:rPr lang="en-US" sz="2400" i="1" dirty="0" err="1"/>
                  <a:t>i</a:t>
                </a:r>
                <a:r>
                  <a:rPr lang="en-US" sz="2400" dirty="0"/>
                  <a:t> by a </a:t>
                </a:r>
                <a:r>
                  <a:rPr lang="en-US" sz="2400" dirty="0" err="1"/>
                  <a:t>Poission</a:t>
                </a:r>
                <a:r>
                  <a:rPr lang="en-US" sz="2400" dirty="0"/>
                  <a:t> distribution</a:t>
                </a:r>
              </a:p>
              <a:p>
                <a:r>
                  <a:rPr lang="en-US" sz="2400" dirty="0"/>
                  <a:t>The rate of the </a:t>
                </a:r>
                <a:r>
                  <a:rPr lang="en-US" sz="2400" dirty="0" err="1"/>
                  <a:t>Poission</a:t>
                </a:r>
                <a:r>
                  <a:rPr lang="en-US" sz="2400" dirty="0"/>
                  <a:t> process is the product of p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, the initial proportion of fragments for the </a:t>
                </a:r>
                <a:r>
                  <a:rPr lang="en-US" sz="2400" i="1" dirty="0" err="1"/>
                  <a:t>i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gene, times r (number of reads):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rp</m:t>
                    </m:r>
                    <m:r>
                      <a:rPr lang="en-GB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baseline="-25000" dirty="0"/>
              </a:p>
              <a:p>
                <a:pPr lvl="1"/>
                <a:endParaRPr lang="en-US" sz="2400" baseline="-25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is the passion parameter (lambda usually represents this)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454147-EFDC-4C46-9355-AAF68BA1C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4" t="-196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4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D852-2571-1045-8B00-E43B0CB8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58168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4147-EFDC-4C46-9355-AAF68BA1C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 practice we aren’t usually interested in modelling the counts of the single library but between libraries</a:t>
            </a:r>
          </a:p>
          <a:p>
            <a:r>
              <a:rPr lang="en-GB" sz="2400" dirty="0"/>
              <a:t>That’s the difference between control and treatment</a:t>
            </a:r>
          </a:p>
          <a:p>
            <a:r>
              <a:rPr lang="en-GB" sz="2400" dirty="0"/>
              <a:t>It turns out that replicates vary more than the </a:t>
            </a:r>
            <a:r>
              <a:rPr lang="en-GB" sz="2400" dirty="0" err="1"/>
              <a:t>Poission</a:t>
            </a:r>
            <a:r>
              <a:rPr lang="en-GB" sz="2400" dirty="0"/>
              <a:t> distribution</a:t>
            </a:r>
          </a:p>
          <a:p>
            <a:r>
              <a:rPr lang="en-GB" sz="2400" dirty="0"/>
              <a:t>We need to model this so we instead use a Gamma-</a:t>
            </a:r>
            <a:r>
              <a:rPr lang="en-GB" sz="2400" dirty="0" err="1"/>
              <a:t>Poission</a:t>
            </a:r>
            <a:r>
              <a:rPr lang="en-GB" sz="2400" dirty="0"/>
              <a:t> (aka. Negative binomial) distribution which better suits our modelling needs</a:t>
            </a:r>
          </a:p>
          <a:p>
            <a:endParaRPr lang="en-GB" sz="2400" dirty="0"/>
          </a:p>
          <a:p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62540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minor update to simstudy provides an excuse to talk a bit about the negative  binomial and Poisson distributions | R-bloggers">
            <a:extLst>
              <a:ext uri="{FF2B5EF4-FFF2-40B4-BE49-F238E27FC236}">
                <a16:creationId xmlns:a16="http://schemas.microsoft.com/office/drawing/2014/main" id="{0A237652-4DE4-974E-B89D-892B210A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66" y="2033844"/>
            <a:ext cx="5156200" cy="368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F6C13C-87B6-8641-B769-C110F96D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58168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</p:spTree>
    <p:extLst>
      <p:ext uri="{BB962C8B-B14F-4D97-AF65-F5344CB8AC3E}">
        <p14:creationId xmlns:p14="http://schemas.microsoft.com/office/powerpoint/2010/main" val="478635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10BB-1BEA-544E-B6FB-405F5E3F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CBC2-A799-FB4B-8D15-D3BF89CF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58" y="2324100"/>
            <a:ext cx="8229600" cy="30446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are now ready to fit a model (GLM)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But before GLM we need to understand linear modelling</a:t>
            </a:r>
          </a:p>
        </p:txBody>
      </p:sp>
    </p:spTree>
    <p:extLst>
      <p:ext uri="{BB962C8B-B14F-4D97-AF65-F5344CB8AC3E}">
        <p14:creationId xmlns:p14="http://schemas.microsoft.com/office/powerpoint/2010/main" val="249781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7248-906E-E947-BC42-73493587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C1B27-4A93-D340-9781-B64623A1C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perform an siRNA knockdown of CTLA-4 gene. We also want to study the effect of a drug X.</a:t>
            </a:r>
          </a:p>
          <a:p>
            <a:r>
              <a:rPr lang="en-US" sz="2400" dirty="0"/>
              <a:t>We treat cells with neg control, siRNA alone, drug X alone or both: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4A407-7501-394A-95BF-01588694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66" y="3022600"/>
            <a:ext cx="3962400" cy="7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B9AAAC3-F352-7348-877D-A24EE2FDD5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66" y="3727048"/>
                <a:ext cx="8229600" cy="235286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i="1" dirty="0"/>
                  <a:t>y</a:t>
                </a:r>
                <a:r>
                  <a:rPr lang="en-US" sz="1800" dirty="0"/>
                  <a:t> is the experimental measurement of interest i.e. the transformed expression level of a gene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The coefficient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aseline="-25000" dirty="0"/>
                  <a:t>0</a:t>
                </a:r>
                <a:r>
                  <a:rPr lang="en-US" sz="1800" dirty="0"/>
                  <a:t> is the base level of the measurement in control (a.k.a. the intercept)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sz="1800" baseline="-25000" dirty="0"/>
                  <a:t>1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  <m:r>
                      <a:rPr lang="en-GB" sz="18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binary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variables</m:t>
                    </m:r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GB" sz="1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m:rPr>
                          <m:nor/>
                        </m:rPr>
                        <a:rPr lang="en-US" sz="1800" baseline="-25000" dirty="0"/>
                        <m:t>1</m:t>
                      </m:r>
                      <m:r>
                        <a:rPr lang="en-GB" sz="1800" b="0" i="0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Takes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if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siRNA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administered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  <m:r>
                      <a:rPr lang="en-GB" sz="18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indicated whether drug was administered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B9AAAC3-F352-7348-877D-A24EE2FDD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66" y="3727048"/>
                <a:ext cx="8229600" cy="2352861"/>
              </a:xfrm>
              <a:prstGeom prst="rect">
                <a:avLst/>
              </a:prstGeom>
              <a:blipFill>
                <a:blip r:embed="rId4"/>
                <a:stretch>
                  <a:fillRect t="-1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44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05E3-4CF2-FF4F-B5B2-62D4043B2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46EF1-F299-094F-9024-3112431C65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8866" y="2062480"/>
                <a:ext cx="8229600" cy="41554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If only siRNA is used: x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= 1 and 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0. equation simplifies to: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represents difference between treatment and control. If measurements are on log scale then: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is the logarithmic change due to treatment with siRNA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46EF1-F299-094F-9024-3112431C6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866" y="2062480"/>
                <a:ext cx="8229600" cy="4155440"/>
              </a:xfrm>
              <a:blipFill>
                <a:blip r:embed="rId2"/>
                <a:stretch>
                  <a:fillRect l="-924" t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F7783C0-CB2F-2145-B87A-F279774D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66" y="1325880"/>
            <a:ext cx="39624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63439-CE2F-3145-A962-DF74F180A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45"/>
          <a:stretch/>
        </p:blipFill>
        <p:spPr>
          <a:xfrm>
            <a:off x="2437130" y="2529840"/>
            <a:ext cx="1471372" cy="36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3C044-7753-D24C-A733-8662A1DE6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" y="3738880"/>
            <a:ext cx="69469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5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C5FE-9F5D-F449-8B29-1671D652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73488-8582-774A-A8A8-A23479B27F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What if we treat with both drug and siRNA</a:t>
                </a:r>
              </a:p>
              <a:p>
                <a:r>
                  <a:rPr lang="en-US" sz="2400" dirty="0"/>
                  <a:t>x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= 1 and 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1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This means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difference between the observed outcome, </a:t>
                </a:r>
                <a:r>
                  <a:rPr lang="en-US" sz="2400" i="1" dirty="0"/>
                  <a:t>y</a:t>
                </a:r>
                <a:r>
                  <a:rPr lang="en-US" sz="2400" dirty="0"/>
                  <a:t>, and the outcome from the individual treatments, obtained by adding to the baseline the effect of siRNA alone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) and of drug alone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is called the interaction effect of siRNA and drug.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73488-8582-774A-A8A8-A23479B27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4" t="-1120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FF062C-9B86-044A-B57D-93391456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66" y="2166620"/>
            <a:ext cx="3505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A1BF-F570-634D-B0F4-20BFB493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E14B9-22F5-2045-B65F-47C34AE92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encode an experimental design in a matrix: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columns represent experimental factors and rows represent the different experimental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2D981-F87F-DD4E-9DBA-86A5DCC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70" y="1815407"/>
            <a:ext cx="1841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7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9572-4CBC-BD49-989C-6DBDA6B60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6" y="148783"/>
            <a:ext cx="5437168" cy="781708"/>
          </a:xfrm>
        </p:spPr>
        <p:txBody>
          <a:bodyPr/>
          <a:lstStyle/>
          <a:p>
            <a:r>
              <a:rPr lang="en-US" dirty="0"/>
              <a:t>Noise and replicates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7BDD0-B738-BB40-A1F1-75B12210E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To estimate noise you need replicates</a:t>
                </a:r>
              </a:p>
              <a:p>
                <a:r>
                  <a:rPr lang="en-US" sz="2400" dirty="0"/>
                  <a:t>Assessment of uncertainty of our estimated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s</a:t>
                </a:r>
              </a:p>
              <a:p>
                <a:r>
                  <a:rPr lang="en-US" sz="2400" dirty="0"/>
                  <a:t>Extend equation: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7BDD0-B738-BB40-A1F1-75B12210E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C44929-625F-EF4C-9D27-0F7254618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2826327"/>
            <a:ext cx="5664200" cy="86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E982-59E2-5246-9526-329878965B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66" y="3727048"/>
                <a:ext cx="8229600" cy="235286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Added the index</a:t>
                </a:r>
                <a:r>
                  <a:rPr lang="en-US" sz="1800" i="1" dirty="0">
                    <a:latin typeface="Cambria" panose="02040503050406030204" pitchFamily="18" charset="0"/>
                    <a:cs typeface="Arial" panose="020B0604020202020204" pitchFamily="34" charset="0"/>
                  </a:rPr>
                  <a:t> j </a:t>
                </a: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and a new term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sz="1800" baseline="-25000" dirty="0">
                    <a:latin typeface="Cambria" panose="02040503050406030204" pitchFamily="18" charset="0"/>
                    <a:cs typeface="Arial" panose="020B0604020202020204" pitchFamily="34" charset="0"/>
                  </a:rPr>
                  <a:t>j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The index now counts over our individual replicate experiments e.g. if for each of the four conditions we perform three replicates, then </a:t>
                </a:r>
                <a:r>
                  <a:rPr lang="en-US" sz="1800" i="1" dirty="0">
                    <a:latin typeface="Cambria" panose="02040503050406030204" pitchFamily="18" charset="0"/>
                    <a:cs typeface="Arial" panose="020B0604020202020204" pitchFamily="34" charset="0"/>
                  </a:rPr>
                  <a:t>j</a:t>
                </a: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 counts from 1 to 12.</a:t>
                </a:r>
              </a:p>
              <a:p>
                <a:pPr marL="0" indent="0" algn="ctr">
                  <a:buNone/>
                </a:pPr>
                <a:r>
                  <a:rPr lang="en-US" sz="1800" dirty="0">
                    <a:latin typeface="Cambria" panose="02040503050406030204" pitchFamily="18" charset="0"/>
                    <a:cs typeface="Arial" panose="020B0604020202020204" pitchFamily="34" charset="0"/>
                  </a:rPr>
                  <a:t>The design matrix has 12 rows, and </a:t>
                </a:r>
                <a:r>
                  <a:rPr lang="en-US" sz="1800" dirty="0" err="1">
                    <a:latin typeface="Cambria" panose="02040503050406030204" pitchFamily="18" charset="0"/>
                  </a:rPr>
                  <a:t>x</a:t>
                </a:r>
                <a:r>
                  <a:rPr lang="en-US" sz="1800" baseline="-25000" dirty="0" err="1">
                    <a:latin typeface="Cambria" panose="02040503050406030204" pitchFamily="18" charset="0"/>
                  </a:rPr>
                  <a:t>jk</a:t>
                </a:r>
                <a:r>
                  <a:rPr lang="en-US" sz="1800" dirty="0">
                    <a:latin typeface="Cambria" panose="02040503050406030204" pitchFamily="18" charset="0"/>
                  </a:rPr>
                  <a:t> is the value of the matrix in its </a:t>
                </a:r>
                <a:r>
                  <a:rPr lang="en-US" sz="1800" i="1" dirty="0" err="1">
                    <a:latin typeface="Cambria" panose="02040503050406030204" pitchFamily="18" charset="0"/>
                  </a:rPr>
                  <a:t>j</a:t>
                </a:r>
                <a:r>
                  <a:rPr lang="en-US" sz="1800" dirty="0" err="1">
                    <a:latin typeface="Cambria" panose="02040503050406030204" pitchFamily="18" charset="0"/>
                  </a:rPr>
                  <a:t>th</a:t>
                </a:r>
                <a:r>
                  <a:rPr lang="en-US" sz="1800" dirty="0">
                    <a:latin typeface="Cambria" panose="02040503050406030204" pitchFamily="18" charset="0"/>
                  </a:rPr>
                  <a:t> row and </a:t>
                </a:r>
                <a:r>
                  <a:rPr lang="en-US" sz="1800" i="1" dirty="0">
                    <a:latin typeface="Cambria" panose="02040503050406030204" pitchFamily="18" charset="0"/>
                  </a:rPr>
                  <a:t>k</a:t>
                </a:r>
                <a:r>
                  <a:rPr lang="en-US" sz="1800" dirty="0">
                    <a:latin typeface="Cambria" panose="02040503050406030204" pitchFamily="18" charset="0"/>
                  </a:rPr>
                  <a:t>th column</a:t>
                </a:r>
                <a:endParaRPr lang="en-US" sz="1800" dirty="0">
                  <a:latin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E982-59E2-5246-9526-329878965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66" y="3727048"/>
                <a:ext cx="8229600" cy="2352861"/>
              </a:xfrm>
              <a:prstGeom prst="rect">
                <a:avLst/>
              </a:prstGeom>
              <a:blipFill>
                <a:blip r:embed="rId5"/>
                <a:stretch>
                  <a:fillRect t="-1075" r="-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55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4931-D298-B34F-85C6-DA240651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replicates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71EF4-6CCA-9247-A2F6-5969701E7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8866" y="2084647"/>
                <a:ext cx="8229600" cy="384286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sz="2400" baseline="-25000" dirty="0">
                    <a:latin typeface="Cambria" panose="02040503050406030204" pitchFamily="18" charset="0"/>
                    <a:cs typeface="Arial" panose="020B0604020202020204" pitchFamily="34" charset="0"/>
                  </a:rPr>
                  <a:t>j</a:t>
                </a:r>
                <a:r>
                  <a:rPr lang="en-US" sz="2400" dirty="0">
                    <a:latin typeface="Cambria" panose="02040503050406030204" pitchFamily="18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cs typeface="Arial" panose="020B0604020202020204" pitchFamily="34" charset="0"/>
                  </a:rPr>
                  <a:t>This is something we call the residuals and absorbs the differences between replicates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cs typeface="Arial" panose="020B0604020202020204" pitchFamily="34" charset="0"/>
                  </a:rPr>
                  <a:t>But we need to take into account the system of twelve equations (top equation), we have more variables (12 epsilons and four betas)</a:t>
                </a:r>
              </a:p>
              <a:p>
                <a:r>
                  <a:rPr lang="en-US" sz="2400" dirty="0">
                    <a:latin typeface="Cambria" panose="02040503050406030204" pitchFamily="18" charset="0"/>
                    <a:cs typeface="Arial" panose="020B0604020202020204" pitchFamily="34" charset="0"/>
                  </a:rPr>
                  <a:t>We can address this by minimizing the sum of the squared residuals: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571EF4-6CCA-9247-A2F6-5969701E7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866" y="2084647"/>
                <a:ext cx="8229600" cy="3842862"/>
              </a:xfrm>
              <a:blipFill>
                <a:blip r:embed="rId3"/>
                <a:stretch>
                  <a:fillRect l="-924"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D91BE1F-63F3-E041-9E11-C7E119080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1103611"/>
            <a:ext cx="56642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689CEF-A4E0-7A40-9AA9-2D9EAE790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420" y="5000409"/>
            <a:ext cx="2667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2EAF-07DF-0742-8D88-887336AE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6" y="0"/>
            <a:ext cx="5437168" cy="781708"/>
          </a:xfrm>
        </p:spPr>
        <p:txBody>
          <a:bodyPr>
            <a:normAutofit/>
          </a:bodyPr>
          <a:lstStyle/>
          <a:p>
            <a:r>
              <a:rPr lang="en-US" sz="3200" dirty="0"/>
              <a:t>Generative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83D12-58A4-3040-9DCD-BE66642A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the parameters of the model are known</a:t>
            </a:r>
          </a:p>
          <a:p>
            <a:r>
              <a:rPr lang="en-US" sz="2400" dirty="0"/>
              <a:t>Given an observable variable X and a target variable Y, a generative model is a statistical model of the join probability distribution on, P(X,Y), P(X|Y = y).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DE65A-5C7E-2840-A3E3-4F4936252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6"/>
          <a:stretch/>
        </p:blipFill>
        <p:spPr>
          <a:xfrm>
            <a:off x="5208607" y="3429000"/>
            <a:ext cx="3525937" cy="25833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6AC55-F338-114C-90EF-8E6799E64BD0}"/>
              </a:ext>
            </a:extLst>
          </p:cNvPr>
          <p:cNvCxnSpPr/>
          <p:nvPr/>
        </p:nvCxnSpPr>
        <p:spPr>
          <a:xfrm>
            <a:off x="1979271" y="3032567"/>
            <a:ext cx="3136739" cy="96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2D5D975-EF14-6440-8FA1-F00A203BDA76}"/>
              </a:ext>
            </a:extLst>
          </p:cNvPr>
          <p:cNvSpPr/>
          <p:nvPr/>
        </p:nvSpPr>
        <p:spPr>
          <a:xfrm>
            <a:off x="409456" y="4498722"/>
            <a:ext cx="45860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-webkit-standard"/>
              </a:rPr>
              <a:t>probability of Y given X</a:t>
            </a:r>
          </a:p>
          <a:p>
            <a:endParaRPr lang="en-GB" i="1" dirty="0">
              <a:solidFill>
                <a:srgbClr val="000000"/>
              </a:solidFill>
              <a:latin typeface="-webkit-standard"/>
            </a:endParaRPr>
          </a:p>
          <a:p>
            <a:r>
              <a:rPr lang="en-GB" i="1" dirty="0">
                <a:solidFill>
                  <a:srgbClr val="000000"/>
                </a:solidFill>
                <a:latin typeface="-webkit-standard"/>
              </a:rPr>
              <a:t>X has already occurred and has been measured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1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E5B1-CC0C-5F46-8713-FAA48EE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204468"/>
            <a:ext cx="5625608" cy="781708"/>
          </a:xfrm>
        </p:spPr>
        <p:txBody>
          <a:bodyPr>
            <a:normAutofit/>
          </a:bodyPr>
          <a:lstStyle/>
          <a:p>
            <a:r>
              <a:rPr lang="en-US" dirty="0"/>
              <a:t>General linear model for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1B82-6F82-C240-8235-F1B8E238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2007122"/>
            <a:ext cx="8229600" cy="3920388"/>
          </a:xfrm>
        </p:spPr>
        <p:txBody>
          <a:bodyPr>
            <a:normAutofit/>
          </a:bodyPr>
          <a:lstStyle/>
          <a:p>
            <a:r>
              <a:rPr lang="en-US" sz="2400" dirty="0"/>
              <a:t>The above equation models the the expected value of the outcome </a:t>
            </a:r>
            <a:r>
              <a:rPr lang="en-US" sz="2400" i="1" dirty="0"/>
              <a:t>y, </a:t>
            </a:r>
            <a:r>
              <a:rPr lang="en-US" sz="2400" dirty="0"/>
              <a:t>as a linear function of the design matrix, and its fitted to the data according to the least sum of squares</a:t>
            </a:r>
          </a:p>
          <a:p>
            <a:r>
              <a:rPr lang="en-US" sz="2400" dirty="0"/>
              <a:t>We now want to generalize these assumptions </a:t>
            </a:r>
          </a:p>
          <a:p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EF6F-3786-9B47-9FAA-64D2AE02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143521"/>
            <a:ext cx="5664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36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7659-DFDF-4046-878C-4E5E682E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Modelling data on a transformed scale:</a:t>
            </a:r>
          </a:p>
          <a:p>
            <a:pPr lvl="1"/>
            <a:r>
              <a:rPr lang="en-US" sz="2000" dirty="0"/>
              <a:t>It can be more fruitful to consider data on a scaled level than its natural scale level – this can be generalized</a:t>
            </a:r>
          </a:p>
          <a:p>
            <a:r>
              <a:rPr lang="en-US" sz="2400" dirty="0"/>
              <a:t>Error distributions:</a:t>
            </a:r>
          </a:p>
          <a:p>
            <a:pPr lvl="1"/>
            <a:r>
              <a:rPr lang="en-US" sz="2000" dirty="0"/>
              <a:t>Other generalized concerns are the minimization criteria</a:t>
            </a:r>
          </a:p>
          <a:p>
            <a:pPr lvl="1"/>
            <a:r>
              <a:rPr lang="en-US" sz="2000" dirty="0"/>
              <a:t>Generalization can make is to use a different probabilistic model than the normal distribution – in our case we know that we can deal with our counts data using a gamma-</a:t>
            </a:r>
            <a:r>
              <a:rPr lang="en-US" sz="2000" dirty="0" err="1"/>
              <a:t>Poission</a:t>
            </a:r>
            <a:r>
              <a:rPr lang="en-US" sz="2000" dirty="0"/>
              <a:t> distribution (negative binomial distribution)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65578E-EBDA-9148-879F-190A4A5E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204468"/>
            <a:ext cx="5625608" cy="781708"/>
          </a:xfrm>
        </p:spPr>
        <p:txBody>
          <a:bodyPr>
            <a:normAutofit/>
          </a:bodyPr>
          <a:lstStyle/>
          <a:p>
            <a:r>
              <a:rPr lang="en-US" dirty="0"/>
              <a:t>General linear model for counts</a:t>
            </a:r>
          </a:p>
        </p:txBody>
      </p:sp>
    </p:spTree>
    <p:extLst>
      <p:ext uri="{BB962C8B-B14F-4D97-AF65-F5344CB8AC3E}">
        <p14:creationId xmlns:p14="http://schemas.microsoft.com/office/powerpoint/2010/main" val="318631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CBDDA-9A32-4D4F-921B-32DA1C6DA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DESeq2 uses the following generalized model: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The counts </a:t>
                </a:r>
                <a:r>
                  <a:rPr lang="en-US" sz="2400" dirty="0" err="1"/>
                  <a:t>K</a:t>
                </a:r>
                <a:r>
                  <a:rPr lang="en-US" sz="2400" baseline="-25000" dirty="0" err="1"/>
                  <a:t>ji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for gene </a:t>
                </a:r>
                <a:r>
                  <a:rPr lang="en-US" sz="2400" i="1" dirty="0" err="1"/>
                  <a:t>i</a:t>
                </a:r>
                <a:r>
                  <a:rPr lang="en-US" sz="2400" dirty="0"/>
                  <a:t>, sample </a:t>
                </a:r>
                <a:r>
                  <a:rPr lang="en-US" sz="2400" i="1" dirty="0"/>
                  <a:t>j</a:t>
                </a:r>
                <a:r>
                  <a:rPr lang="en-US" sz="2400" dirty="0"/>
                  <a:t> are modelled using a gamma-</a:t>
                </a:r>
                <a:r>
                  <a:rPr lang="en-US" sz="2400" dirty="0" err="1"/>
                  <a:t>Poission</a:t>
                </a:r>
                <a:r>
                  <a:rPr lang="en-US" sz="2400" dirty="0"/>
                  <a:t> (GP) with two parameters, the mean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aseline="-25000" dirty="0" err="1"/>
                  <a:t>ij</a:t>
                </a:r>
                <a:r>
                  <a:rPr lang="en-US" sz="2400" dirty="0"/>
                  <a:t> and the dispersion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i="1" dirty="0"/>
                  <a:t>i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By default the dispersion is different for each gene </a:t>
                </a:r>
                <a:r>
                  <a:rPr lang="en-US" sz="2400" i="1" dirty="0" err="1"/>
                  <a:t>i</a:t>
                </a:r>
                <a:r>
                  <a:rPr lang="en-US" sz="2400" dirty="0"/>
                  <a:t>, but the same across all samples, therefore it has no index </a:t>
                </a:r>
                <a:r>
                  <a:rPr lang="en-US" sz="2400" i="1" dirty="0"/>
                  <a:t>j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CBDDA-9A32-4D4F-921B-32DA1C6DA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79" t="-1961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372C691-26CC-3C48-AF02-653666E5D794}"/>
              </a:ext>
            </a:extLst>
          </p:cNvPr>
          <p:cNvSpPr txBox="1">
            <a:spLocks/>
          </p:cNvSpPr>
          <p:nvPr/>
        </p:nvSpPr>
        <p:spPr>
          <a:xfrm>
            <a:off x="208866" y="148783"/>
            <a:ext cx="562560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General linear model for counts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09197-5C27-5347-8CAA-C6F01D84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3" y="1822705"/>
            <a:ext cx="4091049" cy="20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8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C8B8-D39C-614B-AA30-AC6A73B34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3180103"/>
            <a:ext cx="8229600" cy="2747406"/>
          </a:xfrm>
        </p:spPr>
        <p:txBody>
          <a:bodyPr>
            <a:normAutofit/>
          </a:bodyPr>
          <a:lstStyle/>
          <a:p>
            <a:r>
              <a:rPr lang="en-US" sz="2400" dirty="0"/>
              <a:t>The next equation states that the mean is composed of a specific size factor </a:t>
            </a:r>
            <a:r>
              <a:rPr lang="en-US" sz="2400" dirty="0" err="1"/>
              <a:t>s</a:t>
            </a:r>
            <a:r>
              <a:rPr lang="en-US" sz="2400" baseline="-25000" dirty="0" err="1"/>
              <a:t>j</a:t>
            </a:r>
            <a:r>
              <a:rPr lang="en-US" sz="2400" dirty="0"/>
              <a:t> and </a:t>
            </a:r>
            <a:r>
              <a:rPr lang="en-US" sz="2400" dirty="0" err="1"/>
              <a:t>q</a:t>
            </a:r>
            <a:r>
              <a:rPr lang="en-US" sz="2400" baseline="-25000" dirty="0" err="1"/>
              <a:t>ij</a:t>
            </a:r>
            <a:r>
              <a:rPr lang="en-US" sz="2400" dirty="0"/>
              <a:t>, which is proportional to the true expected concentration in fragments (sequencing reads) for gene </a:t>
            </a:r>
            <a:r>
              <a:rPr lang="en-US" sz="2400" i="1" dirty="0" err="1"/>
              <a:t>i</a:t>
            </a:r>
            <a:r>
              <a:rPr lang="en-US" sz="2400" dirty="0"/>
              <a:t> in sample </a:t>
            </a:r>
            <a:r>
              <a:rPr lang="en-US" sz="2400" i="1" dirty="0"/>
              <a:t>j</a:t>
            </a:r>
          </a:p>
          <a:p>
            <a:r>
              <a:rPr lang="en-US" sz="2400" dirty="0" err="1"/>
              <a:t>q</a:t>
            </a:r>
            <a:r>
              <a:rPr lang="en-US" sz="2400" baseline="-25000" dirty="0" err="1"/>
              <a:t>ij</a:t>
            </a:r>
            <a:r>
              <a:rPr lang="en-US" sz="2400" baseline="-25000" dirty="0"/>
              <a:t> </a:t>
            </a:r>
            <a:r>
              <a:rPr lang="en-US" sz="2400" dirty="0"/>
              <a:t>– is given by the linear model in third equation by the link function, log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</a:p>
          <a:p>
            <a:endParaRPr lang="en-US" sz="2400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9A2400-63B8-3C41-B1C0-7299FA034F68}"/>
              </a:ext>
            </a:extLst>
          </p:cNvPr>
          <p:cNvSpPr txBox="1">
            <a:spLocks/>
          </p:cNvSpPr>
          <p:nvPr/>
        </p:nvSpPr>
        <p:spPr>
          <a:xfrm>
            <a:off x="208866" y="148783"/>
            <a:ext cx="562560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General linear model for counts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0FC93-4854-A24B-BB3B-D448EBE3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98" y="1110701"/>
            <a:ext cx="4091049" cy="20694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48414B-4791-CE4D-BBE1-958C6390AD91}"/>
              </a:ext>
            </a:extLst>
          </p:cNvPr>
          <p:cNvSpPr/>
          <p:nvPr/>
        </p:nvSpPr>
        <p:spPr>
          <a:xfrm>
            <a:off x="3229335" y="1736203"/>
            <a:ext cx="2338088" cy="49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0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A478A-F64F-2148-9E86-440D2383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98" y="1110701"/>
            <a:ext cx="4091049" cy="2069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2640BF-AB82-8243-B6F9-ACA58A7CA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8866" y="3180103"/>
                <a:ext cx="8229600" cy="274740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design matrix (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jk</a:t>
                </a:r>
                <a:r>
                  <a:rPr lang="en-US" sz="2400" dirty="0"/>
                  <a:t>) is the same for all genes – the rows (j) correspond to samples, its columns (k) correspond to experimental factors</a:t>
                </a:r>
              </a:p>
              <a:p>
                <a:r>
                  <a:rPr lang="en-US" sz="2400" dirty="0"/>
                  <a:t>The coefficients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baseline="-25000" dirty="0" err="1"/>
                  <a:t>ik</a:t>
                </a:r>
                <a:r>
                  <a:rPr lang="en-US" sz="2400" dirty="0"/>
                  <a:t> give the log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fold changes for gene </a:t>
                </a:r>
                <a:r>
                  <a:rPr lang="en-US" sz="2400" i="1" dirty="0"/>
                  <a:t>i</a:t>
                </a:r>
                <a:r>
                  <a:rPr lang="en-US" sz="2400" dirty="0"/>
                  <a:t> for each column of the design matrix X 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2640BF-AB82-8243-B6F9-ACA58A7CA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866" y="3180103"/>
                <a:ext cx="8229600" cy="2747406"/>
              </a:xfrm>
              <a:blipFill>
                <a:blip r:embed="rId3"/>
                <a:stretch>
                  <a:fillRect l="-924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FDB3B439-BDBC-2F42-9A9F-E062D3983D3F}"/>
              </a:ext>
            </a:extLst>
          </p:cNvPr>
          <p:cNvSpPr txBox="1">
            <a:spLocks/>
          </p:cNvSpPr>
          <p:nvPr/>
        </p:nvSpPr>
        <p:spPr>
          <a:xfrm>
            <a:off x="208866" y="148783"/>
            <a:ext cx="562560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General linear model for counts</a:t>
            </a:r>
          </a:p>
        </p:txBody>
      </p:sp>
    </p:spTree>
    <p:extLst>
      <p:ext uri="{BB962C8B-B14F-4D97-AF65-F5344CB8AC3E}">
        <p14:creationId xmlns:p14="http://schemas.microsoft.com/office/powerpoint/2010/main" val="456744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6FC-E58E-C141-88CE-8E337B95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46593"/>
            <a:ext cx="5437168" cy="781708"/>
          </a:xfrm>
        </p:spPr>
        <p:txBody>
          <a:bodyPr/>
          <a:lstStyle/>
          <a:p>
            <a:r>
              <a:rPr lang="en-US" dirty="0"/>
              <a:t>Sharing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7D2C-2357-A148-85D5-DC50B7D8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RNA-seq you typically only have a few replicates</a:t>
            </a:r>
          </a:p>
          <a:p>
            <a:pPr lvl="1"/>
            <a:r>
              <a:rPr lang="en-US" sz="2000" dirty="0"/>
              <a:t>Difficult to estimate within group variability</a:t>
            </a:r>
          </a:p>
          <a:p>
            <a:r>
              <a:rPr lang="en-US" sz="2400" dirty="0"/>
              <a:t>Solution is to pool information across genes which are expressed at a similar level</a:t>
            </a:r>
          </a:p>
          <a:p>
            <a:pPr lvl="1"/>
            <a:r>
              <a:rPr lang="en-US" sz="2000" dirty="0"/>
              <a:t>Assumes strength of similar average expression strength have similar dispersion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522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9C88-42CF-0447-BA60-E5CA1856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dispersion info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2496E-CF17-3B4B-A34E-6A1AAE3B0E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Earlier in the presentation we explained Bayesian analysis</a:t>
                </a:r>
              </a:p>
              <a:p>
                <a:r>
                  <a:rPr lang="en-US" sz="2400" dirty="0"/>
                  <a:t>We use additional information to improve our estimates, information we know a priori or have from our analysis or other but similar data</a:t>
                </a:r>
              </a:p>
              <a:p>
                <a:r>
                  <a:rPr lang="en-US" sz="2400" dirty="0"/>
                  <a:t>This is more useful if the data is noisy</a:t>
                </a:r>
              </a:p>
              <a:p>
                <a:r>
                  <a:rPr lang="en-US" sz="2400" dirty="0"/>
                  <a:t>DESeq2 uses an empirical Bayes approach for the estimation of dispersion parameters (the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s) and optionally the logarithmic fold changes (the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82496E-CF17-3B4B-A34E-6A1AAE3B0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4" t="-1120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917A708-DBD8-7249-9937-D611CB1C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079" y="4968112"/>
            <a:ext cx="1980587" cy="1203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9406D-DDE1-794D-A1D1-278A4CF83F87}"/>
              </a:ext>
            </a:extLst>
          </p:cNvPr>
          <p:cNvSpPr txBox="1"/>
          <p:nvPr/>
        </p:nvSpPr>
        <p:spPr>
          <a:xfrm>
            <a:off x="5208607" y="5347746"/>
            <a:ext cx="1937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is dispersion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96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6678-9C94-5D47-BD68-F6F62411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41" y="1166018"/>
            <a:ext cx="525325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 priors are taken from the distributions of the maximum likelihood estimates (MLEs) across all genes</a:t>
            </a:r>
          </a:p>
          <a:p>
            <a:r>
              <a:rPr lang="en-US" sz="2400" dirty="0"/>
              <a:t>Likelihood function measures the goodness of fit of a model</a:t>
            </a:r>
          </a:p>
          <a:p>
            <a:r>
              <a:rPr lang="en-US" sz="2400" dirty="0"/>
              <a:t>So for MLE we are selecting the best probability distribution that is optimal for estimating the parameters of our distribution</a:t>
            </a:r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33B366-09AE-B246-AF76-D17F81A65028}"/>
              </a:ext>
            </a:extLst>
          </p:cNvPr>
          <p:cNvSpPr txBox="1">
            <a:spLocks/>
          </p:cNvSpPr>
          <p:nvPr/>
        </p:nvSpPr>
        <p:spPr>
          <a:xfrm>
            <a:off x="348858" y="100537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Sharing dispersion 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7BD51-4DDF-E64C-BC3D-F70C5778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84" y="2245487"/>
            <a:ext cx="3197616" cy="39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46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33B366-09AE-B246-AF76-D17F81A65028}"/>
              </a:ext>
            </a:extLst>
          </p:cNvPr>
          <p:cNvSpPr txBox="1">
            <a:spLocks/>
          </p:cNvSpPr>
          <p:nvPr/>
        </p:nvSpPr>
        <p:spPr>
          <a:xfrm>
            <a:off x="348858" y="100537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Sharing dispersion 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7BD51-4DDF-E64C-BC3D-F70C5778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384" y="2245487"/>
            <a:ext cx="3197616" cy="3954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564B23-C28B-C949-9D62-9C1F53BCC2F0}"/>
              </a:ext>
            </a:extLst>
          </p:cNvPr>
          <p:cNvSpPr txBox="1"/>
          <p:nvPr/>
        </p:nvSpPr>
        <p:spPr>
          <a:xfrm>
            <a:off x="381000" y="1048896"/>
            <a:ext cx="45356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Shrinkage estimation of logarithmic fold change estimates by use of empirical prior in DESeq2. </a:t>
            </a:r>
          </a:p>
          <a:p>
            <a:endParaRPr lang="en-US" dirty="0"/>
          </a:p>
          <a:p>
            <a:r>
              <a:rPr lang="en-US" dirty="0"/>
              <a:t>Two genes with similar means and MLE logarithmic fold change are in blue and green</a:t>
            </a:r>
          </a:p>
          <a:p>
            <a:endParaRPr lang="en-US" dirty="0"/>
          </a:p>
          <a:p>
            <a:r>
              <a:rPr lang="en-US" dirty="0"/>
              <a:t>Low dispersion for blue and high for green</a:t>
            </a:r>
          </a:p>
          <a:p>
            <a:endParaRPr lang="en-US" dirty="0"/>
          </a:p>
          <a:p>
            <a:r>
              <a:rPr lang="en-US" dirty="0"/>
              <a:t>Lower panel – density plots are shown of normalized likelihoods (solid lines) and the posteriors (dashed lines). Black shows prior estimates from MLE of all genes</a:t>
            </a:r>
          </a:p>
          <a:p>
            <a:endParaRPr lang="en-US" dirty="0"/>
          </a:p>
          <a:p>
            <a:r>
              <a:rPr lang="en-US" dirty="0"/>
              <a:t>Higher dispersion of green = likelihood is wider and less sharp, the prior has more influence on the posterior than in the blue case</a:t>
            </a:r>
          </a:p>
        </p:txBody>
      </p:sp>
    </p:spTree>
    <p:extLst>
      <p:ext uri="{BB962C8B-B14F-4D97-AF65-F5344CB8AC3E}">
        <p14:creationId xmlns:p14="http://schemas.microsoft.com/office/powerpoint/2010/main" val="2584749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33B366-09AE-B246-AF76-D17F81A65028}"/>
              </a:ext>
            </a:extLst>
          </p:cNvPr>
          <p:cNvSpPr txBox="1">
            <a:spLocks/>
          </p:cNvSpPr>
          <p:nvPr/>
        </p:nvSpPr>
        <p:spPr>
          <a:xfrm>
            <a:off x="348858" y="100537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Sharing dispersion 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7BD51-4DDF-E64C-BC3D-F70C5778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84" y="2245487"/>
            <a:ext cx="3197616" cy="39540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57FA44-9C55-E440-85C8-D0FC10C6A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41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This means that the Bayes machinery “shrinks” each per-gene</a:t>
            </a:r>
          </a:p>
          <a:p>
            <a:r>
              <a:rPr lang="en-US" sz="2400" dirty="0"/>
              <a:t>The amount depends on the sharpness of the peak</a:t>
            </a:r>
          </a:p>
          <a:p>
            <a:r>
              <a:rPr lang="en-US" sz="2400" dirty="0"/>
              <a:t>Mathematics is explained in detail in</a:t>
            </a:r>
          </a:p>
          <a:p>
            <a:pPr marL="0" indent="0">
              <a:buNone/>
            </a:pPr>
            <a:r>
              <a:rPr lang="en-US" sz="2400" dirty="0"/>
              <a:t>    Love </a:t>
            </a:r>
            <a:r>
              <a:rPr lang="en-US" sz="2400" i="1" dirty="0"/>
              <a:t>et al</a:t>
            </a:r>
            <a:r>
              <a:rPr lang="en-US" sz="2400" dirty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391351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5C59-6F9E-7342-8D30-DB76FCFA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3BF23-FE3B-8343-B34C-8245939EA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Probability distribution is a mathematical function that gives the probabilities of occurrence of different possible outcomes.</a:t>
            </a:r>
          </a:p>
          <a:p>
            <a:r>
              <a:rPr lang="en-US" sz="2400" dirty="0"/>
              <a:t>Mathematical description of the probabilities of events</a:t>
            </a:r>
          </a:p>
          <a:p>
            <a:r>
              <a:rPr lang="en-US" sz="2400" dirty="0"/>
              <a:t>Determined empirically from a distribution of data.</a:t>
            </a:r>
          </a:p>
          <a:p>
            <a:r>
              <a:rPr lang="en-US" sz="2400" dirty="0"/>
              <a:t>There are some commonly observed distributions – grouped by the process that they are related to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8697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A6FC-E58E-C141-88CE-8E337B95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146593"/>
            <a:ext cx="5437168" cy="781708"/>
          </a:xfrm>
        </p:spPr>
        <p:txBody>
          <a:bodyPr/>
          <a:lstStyle/>
          <a:p>
            <a:r>
              <a:rPr lang="en-US" dirty="0"/>
              <a:t>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7D2C-2357-A148-85D5-DC50B7D8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Estimates </a:t>
            </a:r>
            <a:r>
              <a:rPr lang="en-US" sz="2400" dirty="0" err="1"/>
              <a:t>genewise</a:t>
            </a:r>
            <a:r>
              <a:rPr lang="en-US" sz="2400" dirty="0"/>
              <a:t> dispersion using maximum likelihood</a:t>
            </a:r>
          </a:p>
          <a:p>
            <a:r>
              <a:rPr lang="en-US" sz="2400" dirty="0"/>
              <a:t>Fits a </a:t>
            </a:r>
            <a:r>
              <a:rPr lang="en-US" sz="2400" dirty="0">
                <a:solidFill>
                  <a:srgbClr val="FF0000"/>
                </a:solidFill>
              </a:rPr>
              <a:t>curve</a:t>
            </a:r>
            <a:r>
              <a:rPr lang="en-US" sz="2400" dirty="0"/>
              <a:t> to measure dependence of these estimates on the average expression strength</a:t>
            </a:r>
          </a:p>
          <a:p>
            <a:r>
              <a:rPr lang="en-US" sz="2400" dirty="0"/>
              <a:t>Shrinks </a:t>
            </a:r>
            <a:r>
              <a:rPr lang="en-US" sz="2400" dirty="0">
                <a:solidFill>
                  <a:srgbClr val="00B0F0"/>
                </a:solidFill>
              </a:rPr>
              <a:t>gene wise values towards the curve </a:t>
            </a:r>
            <a:r>
              <a:rPr lang="en-US" sz="2400" dirty="0"/>
              <a:t>using an empirical Bayes approach (more later)</a:t>
            </a:r>
            <a:endParaRPr lang="en-US" sz="2000" dirty="0"/>
          </a:p>
        </p:txBody>
      </p:sp>
      <p:pic>
        <p:nvPicPr>
          <p:cNvPr id="1026" name="Picture 2" descr="Analyzing RNA-seq data with DESeq2">
            <a:extLst>
              <a:ext uri="{FF2B5EF4-FFF2-40B4-BE49-F238E27FC236}">
                <a16:creationId xmlns:a16="http://schemas.microsoft.com/office/drawing/2014/main" id="{AC3DFB37-0893-4741-8774-38CF04005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429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0705E-15FA-764F-AC16-30FBEF76C5FB}"/>
              </a:ext>
            </a:extLst>
          </p:cNvPr>
          <p:cNvSpPr txBox="1"/>
          <p:nvPr/>
        </p:nvSpPr>
        <p:spPr>
          <a:xfrm>
            <a:off x="6286500" y="621608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9D8F-D1C9-D446-AF2A-696F4F9E9A96}"/>
              </a:ext>
            </a:extLst>
          </p:cNvPr>
          <p:cNvSpPr txBox="1"/>
          <p:nvPr/>
        </p:nvSpPr>
        <p:spPr>
          <a:xfrm>
            <a:off x="5021357" y="467308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3465D-3F61-B745-B599-058416965072}"/>
              </a:ext>
            </a:extLst>
          </p:cNvPr>
          <p:cNvSpPr txBox="1"/>
          <p:nvPr/>
        </p:nvSpPr>
        <p:spPr>
          <a:xfrm>
            <a:off x="499655" y="4349918"/>
            <a:ext cx="36963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dot is gene and if it has low expression the variability is high.</a:t>
            </a:r>
          </a:p>
          <a:p>
            <a:endParaRPr lang="en-US" dirty="0"/>
          </a:p>
          <a:p>
            <a:r>
              <a:rPr lang="en-US" dirty="0"/>
              <a:t>Blue is the final genes that have been “pulled” towards the red 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17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7FB-108B-B549-8A71-52290CC9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a GLM is fitted then a </a:t>
            </a:r>
            <a:r>
              <a:rPr lang="en-US" dirty="0" err="1"/>
              <a:t>wald</a:t>
            </a:r>
            <a:r>
              <a:rPr lang="en-US" dirty="0"/>
              <a:t> test is performed for the treatment coefficient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642B0-6D3A-3843-9C76-35051FEC6D87}"/>
              </a:ext>
            </a:extLst>
          </p:cNvPr>
          <p:cNvSpPr txBox="1">
            <a:spLocks/>
          </p:cNvSpPr>
          <p:nvPr/>
        </p:nvSpPr>
        <p:spPr>
          <a:xfrm>
            <a:off x="208866" y="148783"/>
            <a:ext cx="562560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Wald test</a:t>
            </a:r>
          </a:p>
        </p:txBody>
      </p:sp>
    </p:spTree>
    <p:extLst>
      <p:ext uri="{BB962C8B-B14F-4D97-AF65-F5344CB8AC3E}">
        <p14:creationId xmlns:p14="http://schemas.microsoft.com/office/powerpoint/2010/main" val="3457196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67FB-108B-B549-8A71-52290CC9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Analyze</a:t>
            </a:r>
            <a:r>
              <a:rPr lang="en-GB" sz="2400" dirty="0"/>
              <a:t> all levels of a factor at once</a:t>
            </a:r>
          </a:p>
          <a:p>
            <a:r>
              <a:rPr lang="en-GB" sz="2400" dirty="0"/>
              <a:t>LRT which is used to identify any genes that show change in expression across the different levels</a:t>
            </a:r>
          </a:p>
          <a:p>
            <a:r>
              <a:rPr lang="en-GB" sz="2400" dirty="0"/>
              <a:t>This type of test can be especially useful in </a:t>
            </a:r>
            <a:r>
              <a:rPr lang="en-GB" sz="2400" dirty="0" err="1"/>
              <a:t>analyzing</a:t>
            </a:r>
            <a:r>
              <a:rPr lang="en-GB" sz="2400" dirty="0"/>
              <a:t> time course experiments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4642B0-6D3A-3843-9C76-35051FEC6D87}"/>
              </a:ext>
            </a:extLst>
          </p:cNvPr>
          <p:cNvSpPr txBox="1">
            <a:spLocks/>
          </p:cNvSpPr>
          <p:nvPr/>
        </p:nvSpPr>
        <p:spPr>
          <a:xfrm>
            <a:off x="208866" y="148783"/>
            <a:ext cx="562560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LRT test</a:t>
            </a:r>
          </a:p>
        </p:txBody>
      </p:sp>
    </p:spTree>
    <p:extLst>
      <p:ext uri="{BB962C8B-B14F-4D97-AF65-F5344CB8AC3E}">
        <p14:creationId xmlns:p14="http://schemas.microsoft.com/office/powerpoint/2010/main" val="3568455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9ABE-0896-134F-8891-D1C57E91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an LRT vs Wald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5488-2F57-BF47-8A9A-236604BD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F6FA-111C-4942-828A-CD0C917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C246-7723-1241-9CF8-AC84EEFD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33F8C-5FF7-B54C-A90B-09167A07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18" y="1227826"/>
            <a:ext cx="8368616" cy="48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54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F6FA-111C-4942-828A-CD0C9170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C246-7723-1241-9CF8-AC84EEFD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ADD46-F5CC-1D47-A6A7-F7474683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66142"/>
            <a:ext cx="90678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E8EE4-3CC9-B14A-8F98-3C0DA686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354"/>
            <a:ext cx="90424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13D4-85A9-3642-8352-4923E7E3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D34B-7062-BC45-81CE-C8AA312E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associated counts matrix for this data e.g.: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E9800-C170-C647-96F1-91370810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066" y="3028950"/>
            <a:ext cx="3759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58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84C-2137-E749-889D-46F9637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9769-7A65-E84A-975A-957EDE8E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73486-7870-304C-8423-1D1CFEA3D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38418"/>
            <a:ext cx="89916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41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8828-6E3C-9F4C-80B5-59607E3B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DESeq</a:t>
            </a:r>
            <a:r>
              <a:rPr lang="en-US" dirty="0"/>
              <a:t> object</a:t>
            </a:r>
          </a:p>
        </p:txBody>
      </p:sp>
      <p:sp>
        <p:nvSpPr>
          <p:cNvPr id="5" name="AutoShape 2" descr="RNA-Seq differential expression work flow using DESeq2 - Easy Guides - Wiki  - STHDA">
            <a:extLst>
              <a:ext uri="{FF2B5EF4-FFF2-40B4-BE49-F238E27FC236}">
                <a16:creationId xmlns:a16="http://schemas.microsoft.com/office/drawing/2014/main" id="{690CB0B6-3507-254B-9307-790A088A7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RNA-Seq differential expression work flow using DESeq2 - Easy Guides - Wiki  - STHDA">
            <a:extLst>
              <a:ext uri="{FF2B5EF4-FFF2-40B4-BE49-F238E27FC236}">
                <a16:creationId xmlns:a16="http://schemas.microsoft.com/office/drawing/2014/main" id="{6711C56F-61D7-A54E-9268-E58F34BD1E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0ED5-4E92-9642-9142-ED6408B1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244140"/>
            <a:ext cx="4165600" cy="4674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356B70-6542-E946-9FFA-2A2E34AAE3CF}"/>
              </a:ext>
            </a:extLst>
          </p:cNvPr>
          <p:cNvSpPr/>
          <p:nvPr/>
        </p:nvSpPr>
        <p:spPr>
          <a:xfrm>
            <a:off x="234558" y="1644134"/>
            <a:ext cx="39056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dirty="0" err="1"/>
              <a:t>SummarizedExperiment</a:t>
            </a:r>
            <a:r>
              <a:rPr lang="en-US" sz="2400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461199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84C-2137-E749-889D-46F9637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9769-7A65-E84A-975A-957EDE8E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5CBDC-8717-8E4B-8710-1DE434E3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27"/>
            <a:ext cx="91440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0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32B4-1199-8A48-8645-940AB432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(Gaussian)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9C7E-08AA-AF44-8458-F4EB34E2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Most important distribution – central limit theorem.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5D094-67EC-734B-982D-F4FB764A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8" y="5042606"/>
            <a:ext cx="3457133" cy="10972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7A2A54-AC9D-8843-87EB-B8B6E6042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58" y="2919826"/>
            <a:ext cx="3958542" cy="25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D7DE3-0173-AF46-B4B9-9E038537EDCA}"/>
              </a:ext>
            </a:extLst>
          </p:cNvPr>
          <p:cNvSpPr txBox="1"/>
          <p:nvPr/>
        </p:nvSpPr>
        <p:spPr>
          <a:xfrm>
            <a:off x="4341276" y="513493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FA43D-FC8E-1647-81A4-8F6E6C3B2194}"/>
                  </a:ext>
                </a:extLst>
              </p:cNvPr>
              <p:cNvSpPr txBox="1"/>
              <p:nvPr/>
            </p:nvSpPr>
            <p:spPr>
              <a:xfrm>
                <a:off x="3382944" y="5570560"/>
                <a:ext cx="76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mean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FA43D-FC8E-1647-81A4-8F6E6C3B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944" y="5570560"/>
                <a:ext cx="769250" cy="276999"/>
              </a:xfrm>
              <a:prstGeom prst="rect">
                <a:avLst/>
              </a:prstGeom>
              <a:blipFill>
                <a:blip r:embed="rId5"/>
                <a:stretch>
                  <a:fillRect l="-6557" t="-8696" r="-491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2A6B9-04FB-EE49-82F2-51CA450AC3A1}"/>
                  </a:ext>
                </a:extLst>
              </p:cNvPr>
              <p:cNvSpPr txBox="1"/>
              <p:nvPr/>
            </p:nvSpPr>
            <p:spPr>
              <a:xfrm>
                <a:off x="3380773" y="5942820"/>
                <a:ext cx="2099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standard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deviation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2A6B9-04FB-EE49-82F2-51CA450A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773" y="5942820"/>
                <a:ext cx="2099164" cy="276999"/>
              </a:xfrm>
              <a:prstGeom prst="rect">
                <a:avLst/>
              </a:prstGeom>
              <a:blipFill>
                <a:blip r:embed="rId6"/>
                <a:stretch>
                  <a:fillRect l="-1205" t="-9091" r="-2410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F6AA54-659F-FB49-8875-EEC97CB524ED}"/>
                  </a:ext>
                </a:extLst>
              </p:cNvPr>
              <p:cNvSpPr/>
              <p:nvPr/>
            </p:nvSpPr>
            <p:spPr>
              <a:xfrm>
                <a:off x="196458" y="4811773"/>
                <a:ext cx="2874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0" i="0" dirty="0" smtClean="0"/>
                        <m:t>Probability</m:t>
                      </m:r>
                      <m:r>
                        <m:rPr>
                          <m:nor/>
                        </m:rPr>
                        <a:rPr lang="en-GB" b="0" i="0" dirty="0" smtClean="0"/>
                        <m:t> </m:t>
                      </m:r>
                      <m:r>
                        <m:rPr>
                          <m:nor/>
                        </m:rPr>
                        <a:rPr lang="en-GB" b="0" i="0" dirty="0" smtClean="0"/>
                        <m:t>density</m:t>
                      </m:r>
                      <m:r>
                        <m:rPr>
                          <m:nor/>
                        </m:rPr>
                        <a:rPr lang="en-GB" b="0" i="0" dirty="0" smtClean="0"/>
                        <m:t> </m:t>
                      </m:r>
                      <m:r>
                        <m:rPr>
                          <m:nor/>
                        </m:rPr>
                        <a:rPr lang="en-GB" b="0" i="0" dirty="0" smtClean="0"/>
                        <m:t>function</m:t>
                      </m:r>
                      <m:r>
                        <m:rPr>
                          <m:nor/>
                        </m:rPr>
                        <a:rPr lang="en-GB" b="0" i="0" dirty="0" smtClean="0"/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F6AA54-659F-FB49-8875-EEC97CB52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8" y="4811773"/>
                <a:ext cx="2874505" cy="369332"/>
              </a:xfrm>
              <a:prstGeom prst="rect">
                <a:avLst/>
              </a:prstGeom>
              <a:blipFill>
                <a:blip r:embed="rId7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DDCC5F6C-B301-1445-A17A-AE868816D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26" y="2477115"/>
            <a:ext cx="4572000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088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84C-2137-E749-889D-46F9637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9769-7A65-E84A-975A-957EDE8E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3CCCF-CC17-5C4E-AFFF-1BE5D2B3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71" y="1223959"/>
            <a:ext cx="6716290" cy="48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17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E84C-2137-E749-889D-46F96377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9769-7A65-E84A-975A-957EDE8E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four main plots that explain a lot about your data:</a:t>
            </a:r>
          </a:p>
          <a:p>
            <a:pPr lvl="1"/>
            <a:r>
              <a:rPr lang="en-US" sz="2400" dirty="0"/>
              <a:t>The histogram of p values</a:t>
            </a:r>
          </a:p>
          <a:p>
            <a:pPr lvl="1"/>
            <a:r>
              <a:rPr lang="en-US" sz="2400" dirty="0"/>
              <a:t>The MA plot</a:t>
            </a:r>
          </a:p>
          <a:p>
            <a:pPr lvl="1"/>
            <a:r>
              <a:rPr lang="en-US" sz="2400" dirty="0"/>
              <a:t>An ordination plot</a:t>
            </a:r>
          </a:p>
          <a:p>
            <a:pPr lvl="1"/>
            <a:r>
              <a:rPr lang="en-US" sz="2400" dirty="0"/>
              <a:t>A heatmap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0345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D1E74-7D1B-4C46-AEC9-FB24FC65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5294D-00C6-064A-BB67-49B181017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2065598"/>
            <a:ext cx="5578476" cy="3861911"/>
          </a:xfrm>
        </p:spPr>
        <p:txBody>
          <a:bodyPr>
            <a:normAutofit/>
          </a:bodyPr>
          <a:lstStyle/>
          <a:p>
            <a:r>
              <a:rPr lang="en-US" sz="2400" dirty="0"/>
              <a:t>The left hand peak is differentially expressed genes.</a:t>
            </a:r>
          </a:p>
          <a:p>
            <a:r>
              <a:rPr lang="en-US" sz="2400" dirty="0"/>
              <a:t>Background is right hand.</a:t>
            </a:r>
          </a:p>
          <a:p>
            <a:r>
              <a:rPr lang="en-US" sz="2400" dirty="0" err="1"/>
              <a:t>Pvalue</a:t>
            </a:r>
            <a:r>
              <a:rPr lang="en-US" sz="2400" dirty="0"/>
              <a:t> &lt; 0.01 ~ 990 genes.</a:t>
            </a:r>
          </a:p>
          <a:p>
            <a:r>
              <a:rPr lang="en-US" sz="2400" dirty="0"/>
              <a:t>The background is around 100 genes.</a:t>
            </a:r>
          </a:p>
          <a:p>
            <a:r>
              <a:rPr lang="en-US" sz="2400" dirty="0"/>
              <a:t>This suggests 10% FDR.</a:t>
            </a:r>
          </a:p>
          <a:p>
            <a:r>
              <a:rPr lang="en-US" sz="2400" dirty="0"/>
              <a:t>A shifted background distribution could indicate batch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346C-984C-034C-B5C5-68F3ED82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27398"/>
            <a:ext cx="8902700" cy="83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BDD84-DCA6-4D4E-A463-E4457632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35" y="2306820"/>
            <a:ext cx="3484623" cy="323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9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E81B-5C9B-9740-9E2F-A8A498D7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2095018"/>
            <a:ext cx="4247387" cy="3832491"/>
          </a:xfrm>
        </p:spPr>
        <p:txBody>
          <a:bodyPr>
            <a:normAutofit/>
          </a:bodyPr>
          <a:lstStyle/>
          <a:p>
            <a:r>
              <a:rPr lang="en-US" sz="2400" dirty="0"/>
              <a:t>Fold changes vs mean of size-factor normalized counts</a:t>
            </a:r>
          </a:p>
          <a:p>
            <a:r>
              <a:rPr lang="en-US" sz="2400" dirty="0"/>
              <a:t>Log scale for both axes</a:t>
            </a:r>
          </a:p>
          <a:p>
            <a:r>
              <a:rPr lang="en-US" sz="2400" dirty="0"/>
              <a:t>Blue points are significant genes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123A1-E206-4B4D-8E26-702BD8CD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49" y="2095018"/>
            <a:ext cx="4247385" cy="36137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9B1E6F-A8CC-C54E-98A2-DA34A38F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204468"/>
            <a:ext cx="5437168" cy="781708"/>
          </a:xfrm>
        </p:spPr>
        <p:txBody>
          <a:bodyPr/>
          <a:lstStyle/>
          <a:p>
            <a:r>
              <a:rPr lang="en-US" dirty="0"/>
              <a:t>Exploring the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C2AC4-A918-5D40-973E-F72E263E0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1546"/>
            <a:ext cx="9144000" cy="57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5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5D37-9B4B-0842-A4BB-DC86E68C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estimation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9E08E-2BC6-D746-9C4F-B60F6AAF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616044"/>
            <a:ext cx="5219700" cy="401005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99C60D-B1D6-3744-B1A1-48C59C70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1401546"/>
            <a:ext cx="3461434" cy="4525963"/>
          </a:xfrm>
        </p:spPr>
        <p:txBody>
          <a:bodyPr>
            <a:normAutofit/>
          </a:bodyPr>
          <a:lstStyle/>
          <a:p>
            <a:r>
              <a:rPr lang="en-GB" sz="2400" dirty="0"/>
              <a:t>Weak genes have exaggerated effect sizes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7971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5D37-9B4B-0842-A4BB-DC86E68C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estimation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3CAAD-BB8B-914B-AFA6-C38902C6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93836"/>
            <a:ext cx="7543800" cy="39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1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A550-2F9F-8E4F-ABAF-C1AD220EE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GLM for all genes without shrinkage</a:t>
            </a:r>
          </a:p>
          <a:p>
            <a:r>
              <a:rPr lang="en-US" dirty="0"/>
              <a:t>Estimate normal empirical-Bayes prior from non-intercept coefficients</a:t>
            </a:r>
          </a:p>
          <a:p>
            <a:r>
              <a:rPr lang="en-US" dirty="0"/>
              <a:t>Add log prior to the GLMs log likelihoods results in a ridge penalty</a:t>
            </a:r>
          </a:p>
          <a:p>
            <a:r>
              <a:rPr lang="en-US" dirty="0"/>
              <a:t>Fit GLMs again now with penalized likelihoods to get shrunken coefficients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6C8FEC-52D0-D241-8695-14E70D0A3A3E}"/>
              </a:ext>
            </a:extLst>
          </p:cNvPr>
          <p:cNvSpPr txBox="1">
            <a:spLocks/>
          </p:cNvSpPr>
          <p:nvPr/>
        </p:nvSpPr>
        <p:spPr>
          <a:xfrm>
            <a:off x="348858" y="102868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Shrinkage estimation</a:t>
            </a:r>
          </a:p>
        </p:txBody>
      </p:sp>
    </p:spTree>
    <p:extLst>
      <p:ext uri="{BB962C8B-B14F-4D97-AF65-F5344CB8AC3E}">
        <p14:creationId xmlns:p14="http://schemas.microsoft.com/office/powerpoint/2010/main" val="369984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FA498-7E81-D948-9245-F098DA308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2189210"/>
            <a:ext cx="4363134" cy="3738299"/>
          </a:xfrm>
        </p:spPr>
        <p:txBody>
          <a:bodyPr>
            <a:normAutofit/>
          </a:bodyPr>
          <a:lstStyle/>
          <a:p>
            <a:r>
              <a:rPr lang="en-US" sz="2400" dirty="0"/>
              <a:t>PCA is a high dimensional reduction technique </a:t>
            </a:r>
          </a:p>
          <a:p>
            <a:r>
              <a:rPr lang="en-US" sz="2400" dirty="0"/>
              <a:t>Variance plotted on each PC loadings</a:t>
            </a:r>
          </a:p>
          <a:p>
            <a:r>
              <a:rPr lang="en-US" sz="2400" dirty="0"/>
              <a:t>Further info: </a:t>
            </a:r>
            <a:r>
              <a:rPr lang="en-US" sz="2400" dirty="0">
                <a:hlinkClick r:id="rId2"/>
              </a:rPr>
              <a:t>https://builtin.com/data-science/step-step-explanation-principal-component-analysis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3AE06-F5B5-FE48-89AE-0D8F2695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33651"/>
            <a:ext cx="4813300" cy="2616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A9B78D4-3DFC-6B4C-B33C-07AF42D0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204468"/>
            <a:ext cx="5437168" cy="781708"/>
          </a:xfrm>
        </p:spPr>
        <p:txBody>
          <a:bodyPr/>
          <a:lstStyle/>
          <a:p>
            <a:r>
              <a:rPr lang="en-US" dirty="0"/>
              <a:t>Exploring the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C450E-EA38-4848-90CA-5588C4A52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66" y="1219393"/>
            <a:ext cx="9080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1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E4E3-D000-A44B-8485-76578A2C8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2754775"/>
            <a:ext cx="5173362" cy="2223610"/>
          </a:xfrm>
        </p:spPr>
        <p:txBody>
          <a:bodyPr>
            <a:normAutofit/>
          </a:bodyPr>
          <a:lstStyle/>
          <a:p>
            <a:r>
              <a:rPr lang="en-US" sz="2400" dirty="0"/>
              <a:t>Heatmaps can be a powerful way of visualizing a subset of genes.</a:t>
            </a:r>
          </a:p>
          <a:p>
            <a:r>
              <a:rPr lang="en-US" sz="2400" dirty="0"/>
              <a:t>Also dendrogram is very useful for understanding sample and meta data associations.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67C1DA-F904-F94C-B19B-D4BD6312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8" y="204468"/>
            <a:ext cx="5437168" cy="781708"/>
          </a:xfrm>
        </p:spPr>
        <p:txBody>
          <a:bodyPr/>
          <a:lstStyle/>
          <a:p>
            <a:r>
              <a:rPr lang="en-US" dirty="0"/>
              <a:t>Exploring the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7594A-FF08-7A4E-89AB-B902589A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64" y="1282674"/>
            <a:ext cx="3373170" cy="4763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677F5-F26E-F64E-9EF1-A301B3A4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8" y="1066541"/>
            <a:ext cx="5450954" cy="137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782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358C-9A56-3A48-B691-FCB7A64A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6E010-D5D2-104A-ADF0-507690C6F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data can contain very large counts that appear unrelated to the experimental design</a:t>
            </a:r>
          </a:p>
          <a:p>
            <a:r>
              <a:rPr lang="en-US" sz="2400" dirty="0"/>
              <a:t>Outliers arise for many reasons – technical experimental artefacts</a:t>
            </a:r>
          </a:p>
          <a:p>
            <a:r>
              <a:rPr lang="en-US" sz="2400" dirty="0"/>
              <a:t>A diagnostic test for outliers is Cook’s distance</a:t>
            </a:r>
          </a:p>
          <a:p>
            <a:r>
              <a:rPr lang="en-US" sz="2400" dirty="0"/>
              <a:t>Cook’s distance is a measure of how much a single sample is influencing the fitted coefficients for a gene</a:t>
            </a:r>
          </a:p>
        </p:txBody>
      </p:sp>
    </p:spTree>
    <p:extLst>
      <p:ext uri="{BB962C8B-B14F-4D97-AF65-F5344CB8AC3E}">
        <p14:creationId xmlns:p14="http://schemas.microsoft.com/office/powerpoint/2010/main" val="7965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34CD-DA60-514F-B769-05EF4CB6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D371-BB1E-2C44-8809-8A013749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66" y="1481559"/>
            <a:ext cx="4363134" cy="4445950"/>
          </a:xfrm>
        </p:spPr>
        <p:txBody>
          <a:bodyPr>
            <a:normAutofit/>
          </a:bodyPr>
          <a:lstStyle/>
          <a:p>
            <a:r>
              <a:rPr lang="en-US" sz="2400" dirty="0"/>
              <a:t>Probability distribution of a random variable whose logarithm is normally distributed.</a:t>
            </a:r>
          </a:p>
          <a:p>
            <a:r>
              <a:rPr lang="en-US" sz="2400" dirty="0"/>
              <a:t>Y = ln(X) has a normal distribution</a:t>
            </a:r>
          </a:p>
        </p:txBody>
      </p:sp>
      <p:pic>
        <p:nvPicPr>
          <p:cNvPr id="2050" name="Picture 2" descr="Plot of the Lognormal PDF">
            <a:extLst>
              <a:ext uri="{FF2B5EF4-FFF2-40B4-BE49-F238E27FC236}">
                <a16:creationId xmlns:a16="http://schemas.microsoft.com/office/drawing/2014/main" id="{19633B42-C283-EA4E-9EA7-F053400F1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7510"/>
            <a:ext cx="4054033" cy="40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29A7-5237-8B46-9E90-B0D5A2EF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 </a:t>
            </a:r>
            <a:r>
              <a:rPr lang="en-GB" sz="2400" dirty="0">
                <a:hlinkClick r:id="rId2" tooltip="Discrete probability distribution"/>
              </a:rPr>
              <a:t>discrete probability distribution</a:t>
            </a:r>
            <a:r>
              <a:rPr lang="en-GB" sz="2400" dirty="0"/>
              <a:t> that expresses the probability of a given number of events occurring in a fixed interval of time or space if these events occur with a known constant mean rate and </a:t>
            </a:r>
            <a:r>
              <a:rPr lang="en-GB" sz="2400" dirty="0">
                <a:hlinkClick r:id="rId3" tooltip="Statistical independence"/>
              </a:rPr>
              <a:t>independently</a:t>
            </a:r>
            <a:r>
              <a:rPr lang="en-GB" sz="2400" dirty="0"/>
              <a:t> of the time since the last event</a:t>
            </a:r>
            <a:endParaRPr lang="en-US" sz="2400" dirty="0"/>
          </a:p>
        </p:txBody>
      </p:sp>
      <p:pic>
        <p:nvPicPr>
          <p:cNvPr id="1026" name="Picture 2" descr="Poisson Distribution - an overview | ScienceDirect Topics">
            <a:extLst>
              <a:ext uri="{FF2B5EF4-FFF2-40B4-BE49-F238E27FC236}">
                <a16:creationId xmlns:a16="http://schemas.microsoft.com/office/drawing/2014/main" id="{61574A48-F79D-6D48-B3F8-C3633CCF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66" y="3132354"/>
            <a:ext cx="44577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B2C666-6B76-844F-A86F-72705C7E7E41}"/>
              </a:ext>
            </a:extLst>
          </p:cNvPr>
          <p:cNvSpPr txBox="1">
            <a:spLocks/>
          </p:cNvSpPr>
          <p:nvPr/>
        </p:nvSpPr>
        <p:spPr>
          <a:xfrm>
            <a:off x="208866" y="61151"/>
            <a:ext cx="5437168" cy="781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0" i="0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/>
              <a:t>Possion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3265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E591-5B4D-3449-B09E-059ABC1C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CF90B-C9A6-4F4F-85B3-818C8052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probability distribution of a random variable</a:t>
            </a:r>
          </a:p>
          <a:p>
            <a:endParaRPr lang="en-US" dirty="0"/>
          </a:p>
        </p:txBody>
      </p:sp>
      <p:pic>
        <p:nvPicPr>
          <p:cNvPr id="3074" name="Picture 2" descr="Bernoulli Distribution -- from Wolfram MathWorld">
            <a:extLst>
              <a:ext uri="{FF2B5EF4-FFF2-40B4-BE49-F238E27FC236}">
                <a16:creationId xmlns:a16="http://schemas.microsoft.com/office/drawing/2014/main" id="{63CB9181-BE34-6840-9B68-6DAF9FBD8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02" y="2908300"/>
            <a:ext cx="46482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0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A2BD-2BF7-D24E-B3C9-8A6111F1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A7BF-E656-5B42-9529-B4100D1F9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RNA-seq counts distribution</a:t>
            </a:r>
          </a:p>
        </p:txBody>
      </p:sp>
      <p:pic>
        <p:nvPicPr>
          <p:cNvPr id="1026" name="Picture 2" descr="negativeBinomial">
            <a:extLst>
              <a:ext uri="{FF2B5EF4-FFF2-40B4-BE49-F238E27FC236}">
                <a16:creationId xmlns:a16="http://schemas.microsoft.com/office/drawing/2014/main" id="{D47DC237-99CB-5A44-A15C-A249C31A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35" y="2140015"/>
            <a:ext cx="6076709" cy="40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7611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2903</TotalTime>
  <Words>2583</Words>
  <Application>Microsoft Macintosh PowerPoint</Application>
  <PresentationFormat>On-screen Show (4:3)</PresentationFormat>
  <Paragraphs>272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-webkit-standard</vt:lpstr>
      <vt:lpstr>Arial</vt:lpstr>
      <vt:lpstr>Calibri</vt:lpstr>
      <vt:lpstr>Cambria</vt:lpstr>
      <vt:lpstr>Cambria Math</vt:lpstr>
      <vt:lpstr>MJXc-TeX-math-I</vt:lpstr>
      <vt:lpstr>2_Office Theme</vt:lpstr>
      <vt:lpstr>PowerPoint Presentation</vt:lpstr>
      <vt:lpstr>Frequentist statistics</vt:lpstr>
      <vt:lpstr>Generative model</vt:lpstr>
      <vt:lpstr>Probability distributions</vt:lpstr>
      <vt:lpstr>Normal (Gaussian) distribution</vt:lpstr>
      <vt:lpstr>Log normal distribution</vt:lpstr>
      <vt:lpstr>PowerPoint Presentation</vt:lpstr>
      <vt:lpstr>Bernoulli distribution</vt:lpstr>
      <vt:lpstr>Negative binomial distribution</vt:lpstr>
      <vt:lpstr>Statistical modelling</vt:lpstr>
      <vt:lpstr>Rootograms</vt:lpstr>
      <vt:lpstr>Bayesian statistics</vt:lpstr>
      <vt:lpstr>Bayesian statistics</vt:lpstr>
      <vt:lpstr>High-throughput count data</vt:lpstr>
      <vt:lpstr>Normalisation</vt:lpstr>
      <vt:lpstr>PowerPoint Presentation</vt:lpstr>
      <vt:lpstr>Normalisation</vt:lpstr>
      <vt:lpstr>Dispersion</vt:lpstr>
      <vt:lpstr>Dispersion</vt:lpstr>
      <vt:lpstr>Dispersion</vt:lpstr>
      <vt:lpstr>Dispersion</vt:lpstr>
      <vt:lpstr>Dispersion</vt:lpstr>
      <vt:lpstr>PowerPoint Presentation</vt:lpstr>
      <vt:lpstr>Linear models</vt:lpstr>
      <vt:lpstr>Linear models</vt:lpstr>
      <vt:lpstr>Linear models</vt:lpstr>
      <vt:lpstr>Design matrix</vt:lpstr>
      <vt:lpstr>Noise and replicates</vt:lpstr>
      <vt:lpstr>Noise and replicates</vt:lpstr>
      <vt:lpstr>General linear model for counts</vt:lpstr>
      <vt:lpstr>General linear model for counts</vt:lpstr>
      <vt:lpstr>PowerPoint Presentation</vt:lpstr>
      <vt:lpstr>PowerPoint Presentation</vt:lpstr>
      <vt:lpstr>PowerPoint Presentation</vt:lpstr>
      <vt:lpstr>Sharing dispersion</vt:lpstr>
      <vt:lpstr>Sharing dispersion info</vt:lpstr>
      <vt:lpstr>PowerPoint Presentation</vt:lpstr>
      <vt:lpstr>PowerPoint Presentation</vt:lpstr>
      <vt:lpstr>PowerPoint Presentation</vt:lpstr>
      <vt:lpstr>Dispersion</vt:lpstr>
      <vt:lpstr>PowerPoint Presentation</vt:lpstr>
      <vt:lpstr>PowerPoint Presentation</vt:lpstr>
      <vt:lpstr>When to use an LRT vs Wald</vt:lpstr>
      <vt:lpstr>DESeq2 analysis</vt:lpstr>
      <vt:lpstr>DESeq2 analysis</vt:lpstr>
      <vt:lpstr>Counts data</vt:lpstr>
      <vt:lpstr>DESeq2 analysis</vt:lpstr>
      <vt:lpstr>DESeq object</vt:lpstr>
      <vt:lpstr>DESeq2 analysis</vt:lpstr>
      <vt:lpstr>DESeq2 analysis</vt:lpstr>
      <vt:lpstr>Exploring the results</vt:lpstr>
      <vt:lpstr>Exploring the results</vt:lpstr>
      <vt:lpstr>Exploring the results</vt:lpstr>
      <vt:lpstr>Shrinkage estimation</vt:lpstr>
      <vt:lpstr>Shrinkage estimation</vt:lpstr>
      <vt:lpstr>PowerPoint Presentation</vt:lpstr>
      <vt:lpstr>Exploring the results</vt:lpstr>
      <vt:lpstr>Exploring the results</vt:lpstr>
      <vt:lpstr>Dealing with outliers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Cooke</dc:creator>
  <cp:lastModifiedBy>Adam Cribbs</cp:lastModifiedBy>
  <cp:revision>102</cp:revision>
  <dcterms:created xsi:type="dcterms:W3CDTF">2015-09-18T07:25:42Z</dcterms:created>
  <dcterms:modified xsi:type="dcterms:W3CDTF">2021-10-30T10:40:53Z</dcterms:modified>
</cp:coreProperties>
</file>